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88" r:id="rId3"/>
    <p:sldId id="278" r:id="rId4"/>
    <p:sldId id="273" r:id="rId5"/>
    <p:sldId id="260" r:id="rId6"/>
    <p:sldId id="265" r:id="rId7"/>
    <p:sldId id="264" r:id="rId8"/>
    <p:sldId id="275" r:id="rId9"/>
    <p:sldId id="272" r:id="rId10"/>
    <p:sldId id="27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73E8E"/>
    <a:srgbClr val="312782"/>
    <a:srgbClr val="41B28E"/>
    <a:srgbClr val="F2F2F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323" autoAdjust="0"/>
  </p:normalViewPr>
  <p:slideViewPr>
    <p:cSldViewPr snapToGrid="0">
      <p:cViewPr varScale="1">
        <p:scale>
          <a:sx n="72" d="100"/>
          <a:sy n="72" d="100"/>
        </p:scale>
        <p:origin x="-120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CDEA5-7165-49B5-98C9-C8CC69AA08D3}" type="datetimeFigureOut">
              <a:rPr lang="ru-RU" smtClean="0"/>
              <a:pPr/>
              <a:t>19.12.2024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B4490-FDD8-45DD-AE48-46A30ABC67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04196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B4490-FDD8-45DD-AE48-46A30ABC672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8779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AD955D-E495-3F49-7EA9-93FF5D5B0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EB63EF3-B363-8845-4375-3168E819A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4CF6244-65B6-6915-5D76-0273A6275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54AE-0CFF-4729-88C3-228C7F37571B}" type="datetimeFigureOut">
              <a:rPr lang="ru-RU" smtClean="0"/>
              <a:pPr/>
              <a:t>19.12.2024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2159B3C-08DB-D488-8C74-AC1C1B099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6A419A9-CBFB-8188-69C4-C8DCBA293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944E-B752-4CB3-B7AC-C94CF8FCD4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82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1AE6EC-3A75-8048-0168-C94D15446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4355457-3C6B-0752-1296-4B5BAAC2D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4873DCA-6A4E-A4CE-C239-7D34207F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54AE-0CFF-4729-88C3-228C7F37571B}" type="datetimeFigureOut">
              <a:rPr lang="ru-RU" smtClean="0"/>
              <a:pPr/>
              <a:t>19.12.2024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B19C708-A5B6-A333-D452-1EF1215D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926B419-9D27-8E89-6F8B-59A877FA0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944E-B752-4CB3-B7AC-C94CF8FCD4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5838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B832E2C-B626-5C1E-FBBC-B058382BE2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3A202DB-4B51-7084-FCE4-289376FA8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8D39A81-75CE-0C65-18BA-A4E4D0722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54AE-0CFF-4729-88C3-228C7F37571B}" type="datetimeFigureOut">
              <a:rPr lang="ru-RU" smtClean="0"/>
              <a:pPr/>
              <a:t>19.12.2024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84B1A67-EADA-445C-4AD8-1CE794C23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F260EE2-B386-B450-BC56-E01CB2941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944E-B752-4CB3-B7AC-C94CF8FCD4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576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DF2C8B-DD49-EF6E-C30B-D9AB0AD06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B5FF9A8-DF50-D992-DDCC-AAB8F3ECE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501794D-CB01-209F-D33C-8C6179461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54AE-0CFF-4729-88C3-228C7F37571B}" type="datetimeFigureOut">
              <a:rPr lang="ru-RU" smtClean="0"/>
              <a:pPr/>
              <a:t>19.12.2024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849071B-4E35-9A44-FAD5-4687DB9EF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601AD69-C8BA-CD47-1578-B8F0A69F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944E-B752-4CB3-B7AC-C94CF8FCD4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592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49171A-328D-E5FB-F110-CF31C9E14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6A5449E-0CC9-0F7D-22AC-755E98150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FDC9169-C44F-EE89-74EB-274D17460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54AE-0CFF-4729-88C3-228C7F37571B}" type="datetimeFigureOut">
              <a:rPr lang="ru-RU" smtClean="0"/>
              <a:pPr/>
              <a:t>19.12.2024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8595762-4DFC-8943-0C0A-B46718450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F25E44-64C9-06E8-6432-19AA0F36B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944E-B752-4CB3-B7AC-C94CF8FCD4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217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1368B2-F29E-91AF-1106-69D2EE708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7537FDF-28D1-664A-3192-CB1D89908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A49EDC7-AD48-EBFB-F2D1-369CEB124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4F37899-C7BE-5FAD-52F1-7E7867076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54AE-0CFF-4729-88C3-228C7F37571B}" type="datetimeFigureOut">
              <a:rPr lang="ru-RU" smtClean="0"/>
              <a:pPr/>
              <a:t>19.12.2024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0F0A1BA-DAF9-4649-C737-261973F09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53655F5-8B11-E3C0-DD49-B50E6FD9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944E-B752-4CB3-B7AC-C94CF8FCD4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670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93B6AF-F605-A385-5F68-C33543CC4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B80F95F-06D1-19DB-3DA3-948636DEF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6B41746-3C5E-B387-204E-45F8080CA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64288EB-FE1A-2393-12D7-E9CB43DB7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E2E9924-F9D7-4867-384D-1315FB3D8A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EB88FC2-E230-D51B-F10E-E0FB4B871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54AE-0CFF-4729-88C3-228C7F37571B}" type="datetimeFigureOut">
              <a:rPr lang="ru-RU" smtClean="0"/>
              <a:pPr/>
              <a:t>19.12.2024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774C958-1EA7-F432-4308-92D7558E7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EC7C957-3639-F26A-1C00-A4142ABFD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944E-B752-4CB3-B7AC-C94CF8FCD4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0440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90E248-1579-1A90-0BCC-B7DCB465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EDB2DF7-E572-9D8C-7F09-8F6D4A4CE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54AE-0CFF-4729-88C3-228C7F37571B}" type="datetimeFigureOut">
              <a:rPr lang="ru-RU" smtClean="0"/>
              <a:pPr/>
              <a:t>19.12.2024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6AFAA90-7ED1-0708-39FA-BF30C5611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D59641A-5937-FB56-64DE-962EBB68B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944E-B752-4CB3-B7AC-C94CF8FCD4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2383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7A49F0F-5E5F-3567-23AC-E7653FF5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54AE-0CFF-4729-88C3-228C7F37571B}" type="datetimeFigureOut">
              <a:rPr lang="ru-RU" smtClean="0"/>
              <a:pPr/>
              <a:t>19.12.2024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AED65A9-9F7D-902E-5F3E-D24787E3D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B41E095-D719-8E44-48FC-DE271BC7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944E-B752-4CB3-B7AC-C94CF8FCD4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678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CF8ED8-C209-8966-7F11-C434F1438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4E6D641-61E5-DDBC-AFA7-E9217A3F3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7261D78-CCD4-59B3-939F-1F5FA31C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64CE34E-AEFC-6C78-8C97-5F3356DB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54AE-0CFF-4729-88C3-228C7F37571B}" type="datetimeFigureOut">
              <a:rPr lang="ru-RU" smtClean="0"/>
              <a:pPr/>
              <a:t>19.12.2024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1F1AD91-B8CD-4E9A-F5D3-3D8FA632C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E82D03E-3EAA-29FE-D853-76F21924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944E-B752-4CB3-B7AC-C94CF8FCD4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3557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8A142D-A82B-E06A-8CC7-57CA55F8F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FB506B1-8639-6FF2-A82A-5071A890A2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883CE9D-1A68-BCFA-8AA0-FBADE4C2A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DEFE8B2-0585-D9E8-E2DD-FD6514E5B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54AE-0CFF-4729-88C3-228C7F37571B}" type="datetimeFigureOut">
              <a:rPr lang="ru-RU" smtClean="0"/>
              <a:pPr/>
              <a:t>19.12.2024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4435487-00E0-264C-E2B5-F1A2BAF3F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07C4412-19F0-6B2E-9A61-A8BA70348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944E-B752-4CB3-B7AC-C94CF8FCD4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915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6CF101-53F0-AD81-3B15-237007681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28AF0C4-5588-2FD8-9245-0492B1C8A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3482A08-ED2E-A94A-0448-C9BB95115F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454AE-0CFF-4729-88C3-228C7F37571B}" type="datetimeFigureOut">
              <a:rPr lang="ru-RU" smtClean="0"/>
              <a:pPr/>
              <a:t>19.12.2024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7281F09-7163-470A-F28D-18058CA5A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5A99731-1521-B0C6-3AB8-5FFBBD119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6944E-B752-4CB3-B7AC-C94CF8FCD4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033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10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1F5360C-8167-A3B5-7655-7FAC0B595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81D2E1-8DEF-49E9-3F42-CACDEC50A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859" y="140794"/>
            <a:ext cx="7196865" cy="1071768"/>
          </a:xfrm>
        </p:spPr>
        <p:txBody>
          <a:bodyPr>
            <a:noAutofit/>
          </a:bodyPr>
          <a:lstStyle/>
          <a:p>
            <a:pPr algn="r"/>
            <a:r>
              <a:rPr lang="ru-RU" sz="3600" dirty="0" smtClean="0">
                <a:latin typeface="Montserrat Bold" panose="00000800000000000000" pitchFamily="2" charset="-52"/>
              </a:rPr>
              <a:t>ГАПОУ СО «</a:t>
            </a:r>
            <a:r>
              <a:rPr lang="ru-RU" sz="3600" dirty="0" err="1" smtClean="0">
                <a:latin typeface="Montserrat Bold" panose="00000800000000000000" pitchFamily="2" charset="-52"/>
              </a:rPr>
              <a:t>УрГЗК</a:t>
            </a:r>
            <a:r>
              <a:rPr lang="ru-RU" sz="3600" dirty="0" smtClean="0">
                <a:latin typeface="Montserrat Bold" panose="00000800000000000000" pitchFamily="2" charset="-52"/>
              </a:rPr>
              <a:t>»</a:t>
            </a:r>
            <a:endParaRPr lang="ru-RU" sz="3600" dirty="0">
              <a:latin typeface="Montserrat Bold" panose="00000800000000000000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3A44059-15A3-45B8-8E52-0707D1CE85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542" t="15324" r="45955" b="30185"/>
          <a:stretch/>
        </p:blipFill>
        <p:spPr>
          <a:xfrm>
            <a:off x="7429814" y="2955925"/>
            <a:ext cx="1599886" cy="37369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724B055-3BF8-44AF-932A-14CC0EC10E5A}"/>
              </a:ext>
            </a:extLst>
          </p:cNvPr>
          <p:cNvSpPr txBox="1"/>
          <p:nvPr/>
        </p:nvSpPr>
        <p:spPr>
          <a:xfrm>
            <a:off x="0" y="1295399"/>
            <a:ext cx="75192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312782"/>
                </a:solidFill>
                <a:latin typeface="Montserrat Medium" panose="00000600000000000000" pitchFamily="2" charset="-52"/>
              </a:rPr>
              <a:t>ИНСТРУКТИВНО-МЕТОДИЧЕСКОЕ  СОВЕЩАНИЕ</a:t>
            </a:r>
            <a:endParaRPr lang="ru-RU" sz="2000" b="1" dirty="0">
              <a:solidFill>
                <a:srgbClr val="312782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EBCBF4A-D55D-4A8E-9584-B7D60F6FA7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542" t="15324" r="45955" b="30185"/>
          <a:stretch/>
        </p:blipFill>
        <p:spPr>
          <a:xfrm>
            <a:off x="0" y="1825625"/>
            <a:ext cx="1587500" cy="3736976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5A6184F4-517B-450A-9937-A2D626B11BED}"/>
              </a:ext>
            </a:extLst>
          </p:cNvPr>
          <p:cNvSpPr/>
          <p:nvPr/>
        </p:nvSpPr>
        <p:spPr>
          <a:xfrm>
            <a:off x="0" y="2027559"/>
            <a:ext cx="1325410" cy="1281552"/>
          </a:xfrm>
          <a:prstGeom prst="rect">
            <a:avLst/>
          </a:prstGeom>
          <a:solidFill>
            <a:srgbClr val="A73E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C04B7470-E115-435A-A7A9-8247608F98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077" y="2330744"/>
            <a:ext cx="1162503" cy="76081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966E3304-9071-4293-AB6D-351CDEF934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85789" y="1218446"/>
            <a:ext cx="1339692" cy="139726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BBB1B77-6DEE-472E-B82D-5EDE960C7E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49489" y="5180846"/>
            <a:ext cx="1339692" cy="139726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17EF74E3-9126-4E21-A4AD-5D6B6AF073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489" y="1247230"/>
            <a:ext cx="1339692" cy="139726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F69F74AD-0FBA-456F-85E9-4FF14B1677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89" y="3182710"/>
            <a:ext cx="1339692" cy="139726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408FF02B-3AB9-4400-BAE4-6E1024B50F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67972" y="3275467"/>
            <a:ext cx="1339692" cy="139726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BEE25F0A-50D1-4AB4-8B45-89A296996A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85789" y="5224599"/>
            <a:ext cx="1339692" cy="1397264"/>
          </a:xfrm>
          <a:prstGeom prst="rect">
            <a:avLst/>
          </a:prstGeom>
        </p:spPr>
      </p:pic>
      <p:sp>
        <p:nvSpPr>
          <p:cNvPr id="20" name="Содержимое 19"/>
          <p:cNvSpPr>
            <a:spLocks noGrp="1"/>
          </p:cNvSpPr>
          <p:nvPr>
            <p:ph idx="1"/>
          </p:nvPr>
        </p:nvSpPr>
        <p:spPr>
          <a:xfrm>
            <a:off x="1365721" y="2554442"/>
            <a:ext cx="7745506" cy="233653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ОРГАНИАЗИЦИЯ И ПРОВЕДЕНИЕ ГОСУДАРСТВЕННОЙ ИТОГОВОЙ АТТЕСТАЦИИ В ГАПОУ СО 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УрГЗК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В 2024-2025 УЧЕБНОМ ГОДУ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681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CC7EF3D8-5702-4B3A-81F6-82E2C2A467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310" r="51074"/>
          <a:stretch/>
        </p:blipFill>
        <p:spPr>
          <a:xfrm>
            <a:off x="0" y="-7938"/>
            <a:ext cx="12192000" cy="6873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2F9A908-1130-2398-39F4-D107BBE08DE6}"/>
              </a:ext>
            </a:extLst>
          </p:cNvPr>
          <p:cNvSpPr txBox="1"/>
          <p:nvPr/>
        </p:nvSpPr>
        <p:spPr>
          <a:xfrm>
            <a:off x="1294599" y="4726645"/>
            <a:ext cx="10369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3AFD"/>
              </a:buClr>
            </a:pPr>
            <a:r>
              <a:rPr lang="ru-RU" sz="2000" b="1" dirty="0">
                <a:solidFill>
                  <a:schemeClr val="tx1"/>
                </a:solidFill>
                <a:latin typeface="Montserrat" pitchFamily="2" charset="-52"/>
              </a:rPr>
              <a:t>ШАГ </a:t>
            </a:r>
            <a:r>
              <a:rPr lang="ru-RU" sz="2800" b="1" dirty="0">
                <a:solidFill>
                  <a:srgbClr val="A73E8E"/>
                </a:solidFill>
                <a:latin typeface="Montserrat" pitchFamily="2" charset="-52"/>
              </a:rPr>
              <a:t>1</a:t>
            </a:r>
            <a:endParaRPr lang="ru-RU" sz="2800" dirty="0">
              <a:solidFill>
                <a:schemeClr val="tx1"/>
              </a:solidFill>
              <a:latin typeface="Montserrat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EE09F8E-B715-FC1C-63F7-0E50AA259C5A}"/>
              </a:ext>
            </a:extLst>
          </p:cNvPr>
          <p:cNvSpPr txBox="1"/>
          <p:nvPr/>
        </p:nvSpPr>
        <p:spPr>
          <a:xfrm>
            <a:off x="3751595" y="4726645"/>
            <a:ext cx="15952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3AFD"/>
              </a:buClr>
            </a:pPr>
            <a:r>
              <a:rPr lang="ru-RU" sz="2000" b="1" dirty="0">
                <a:solidFill>
                  <a:schemeClr val="tx1"/>
                </a:solidFill>
                <a:latin typeface="Montserrat" pitchFamily="2" charset="-52"/>
              </a:rPr>
              <a:t>ШАГ </a:t>
            </a:r>
            <a:r>
              <a:rPr lang="ru-RU" sz="2800" b="1" dirty="0">
                <a:solidFill>
                  <a:srgbClr val="A73E8E"/>
                </a:solidFill>
                <a:latin typeface="Montserrat" pitchFamily="2" charset="-52"/>
              </a:rPr>
              <a:t>2</a:t>
            </a:r>
            <a:endParaRPr lang="ru-RU" sz="2800" dirty="0">
              <a:solidFill>
                <a:schemeClr val="tx1"/>
              </a:solidFill>
              <a:latin typeface="Montserrat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E60907A-0103-E959-A5E7-78DFB9DAC491}"/>
              </a:ext>
            </a:extLst>
          </p:cNvPr>
          <p:cNvSpPr txBox="1"/>
          <p:nvPr/>
        </p:nvSpPr>
        <p:spPr>
          <a:xfrm>
            <a:off x="6504644" y="4726645"/>
            <a:ext cx="14586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3AFD"/>
              </a:buClr>
            </a:pPr>
            <a:r>
              <a:rPr lang="ru-RU" sz="2000" b="1" dirty="0">
                <a:solidFill>
                  <a:schemeClr val="tx1"/>
                </a:solidFill>
                <a:latin typeface="Montserrat" pitchFamily="2" charset="-52"/>
              </a:rPr>
              <a:t>ШАГ </a:t>
            </a:r>
            <a:r>
              <a:rPr lang="ru-RU" sz="2800" b="1" dirty="0">
                <a:solidFill>
                  <a:srgbClr val="A73E8E"/>
                </a:solidFill>
                <a:latin typeface="Montserrat" pitchFamily="2" charset="-52"/>
              </a:rPr>
              <a:t>3</a:t>
            </a:r>
            <a:endParaRPr lang="ru-RU" sz="2800" dirty="0">
              <a:solidFill>
                <a:schemeClr val="tx1"/>
              </a:solidFill>
              <a:latin typeface="Montserrat" pitchFamily="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440DB4D-859C-A13C-1F9F-FA8ACADE6118}"/>
              </a:ext>
            </a:extLst>
          </p:cNvPr>
          <p:cNvSpPr txBox="1"/>
          <p:nvPr/>
        </p:nvSpPr>
        <p:spPr>
          <a:xfrm>
            <a:off x="9193622" y="4718582"/>
            <a:ext cx="15952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3AFD"/>
              </a:buClr>
            </a:pPr>
            <a:r>
              <a:rPr lang="ru-RU" sz="2000" b="1" dirty="0">
                <a:solidFill>
                  <a:schemeClr val="tx1"/>
                </a:solidFill>
                <a:latin typeface="Montserrat" pitchFamily="2" charset="-52"/>
              </a:rPr>
              <a:t>ШАГ </a:t>
            </a:r>
            <a:r>
              <a:rPr lang="ru-RU" sz="2800" b="1" dirty="0">
                <a:solidFill>
                  <a:srgbClr val="A73E8E"/>
                </a:solidFill>
                <a:latin typeface="Montserrat" pitchFamily="2" charset="-52"/>
              </a:rPr>
              <a:t>4</a:t>
            </a:r>
            <a:endParaRPr lang="ru-RU" sz="2800" dirty="0">
              <a:solidFill>
                <a:schemeClr val="tx1"/>
              </a:solidFill>
              <a:latin typeface="Montserrat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333C388-C188-E35D-8551-0D35AFE22E51}"/>
              </a:ext>
            </a:extLst>
          </p:cNvPr>
          <p:cNvSpPr txBox="1"/>
          <p:nvPr/>
        </p:nvSpPr>
        <p:spPr>
          <a:xfrm>
            <a:off x="360608" y="64184"/>
            <a:ext cx="87771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200" b="1" dirty="0">
                <a:solidFill>
                  <a:srgbClr val="312782"/>
                </a:solidFill>
                <a:latin typeface="Montserrat" pitchFamily="2" charset="-52"/>
              </a:rPr>
              <a:t>Оформление и утверждение программы ГИА в форме ДЭ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F0A7E7E-69C4-CCB8-6AFD-A996CCF70668}"/>
              </a:ext>
            </a:extLst>
          </p:cNvPr>
          <p:cNvSpPr txBox="1"/>
          <p:nvPr/>
        </p:nvSpPr>
        <p:spPr>
          <a:xfrm>
            <a:off x="11473650" y="6424832"/>
            <a:ext cx="789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buClr>
                <a:schemeClr val="bg1"/>
              </a:buClr>
            </a:pPr>
            <a:r>
              <a:rPr lang="ru-RU" b="1" dirty="0">
                <a:solidFill>
                  <a:schemeClr val="tx1"/>
                </a:solidFill>
                <a:latin typeface="Montserrat" pitchFamily="2" charset="-52"/>
              </a:rPr>
              <a:t>16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6C19C1A2-7F3B-43FB-9516-F36328FC2CE0}"/>
              </a:ext>
            </a:extLst>
          </p:cNvPr>
          <p:cNvSpPr/>
          <p:nvPr/>
        </p:nvSpPr>
        <p:spPr>
          <a:xfrm>
            <a:off x="9204137" y="0"/>
            <a:ext cx="941827" cy="941827"/>
          </a:xfrm>
          <a:prstGeom prst="rect">
            <a:avLst/>
          </a:prstGeom>
          <a:solidFill>
            <a:srgbClr val="3127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3C718A21-1B98-4552-8427-902B4D3A1D9B}"/>
              </a:ext>
            </a:extLst>
          </p:cNvPr>
          <p:cNvSpPr/>
          <p:nvPr/>
        </p:nvSpPr>
        <p:spPr>
          <a:xfrm>
            <a:off x="10186560" y="-1"/>
            <a:ext cx="941827" cy="941827"/>
          </a:xfrm>
          <a:prstGeom prst="rect">
            <a:avLst/>
          </a:prstGeom>
          <a:solidFill>
            <a:srgbClr val="41B2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7A60A16-44E8-4693-B81B-ABB542398B2D}"/>
              </a:ext>
            </a:extLst>
          </p:cNvPr>
          <p:cNvSpPr/>
          <p:nvPr/>
        </p:nvSpPr>
        <p:spPr>
          <a:xfrm>
            <a:off x="11168983" y="-2"/>
            <a:ext cx="941827" cy="941827"/>
          </a:xfrm>
          <a:prstGeom prst="rect">
            <a:avLst/>
          </a:prstGeom>
          <a:solidFill>
            <a:srgbClr val="A73E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1905149A-A889-4A80-ABCB-3DCCB68871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8177" y="191392"/>
            <a:ext cx="846987" cy="584438"/>
          </a:xfrm>
          <a:prstGeom prst="rect">
            <a:avLst/>
          </a:prstGeom>
        </p:spPr>
      </p:pic>
      <p:cxnSp>
        <p:nvCxnSpPr>
          <p:cNvPr id="4" name="Прямая со стрелкой 3">
            <a:extLst>
              <a:ext uri="{FF2B5EF4-FFF2-40B4-BE49-F238E27FC236}">
                <a16:creationId xmlns="" xmlns:a16="http://schemas.microsoft.com/office/drawing/2014/main" id="{0B346D1E-FFF6-40AC-A162-7AFAD07B0A77}"/>
              </a:ext>
            </a:extLst>
          </p:cNvPr>
          <p:cNvCxnSpPr>
            <a:cxnSpLocks/>
          </p:cNvCxnSpPr>
          <p:nvPr/>
        </p:nvCxnSpPr>
        <p:spPr>
          <a:xfrm>
            <a:off x="81190" y="2649691"/>
            <a:ext cx="12029620" cy="0"/>
          </a:xfrm>
          <a:prstGeom prst="straightConnector1">
            <a:avLst/>
          </a:prstGeom>
          <a:ln w="76200">
            <a:solidFill>
              <a:srgbClr val="A73E8E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трелка: пятиугольник 21">
            <a:extLst>
              <a:ext uri="{FF2B5EF4-FFF2-40B4-BE49-F238E27FC236}">
                <a16:creationId xmlns="" xmlns:a16="http://schemas.microsoft.com/office/drawing/2014/main" id="{86A24B27-D829-48A6-A55F-868F74910A25}"/>
              </a:ext>
            </a:extLst>
          </p:cNvPr>
          <p:cNvSpPr/>
          <p:nvPr/>
        </p:nvSpPr>
        <p:spPr>
          <a:xfrm rot="5400000">
            <a:off x="739115" y="2500925"/>
            <a:ext cx="2079480" cy="2371960"/>
          </a:xfrm>
          <a:prstGeom prst="homePlate">
            <a:avLst>
              <a:gd name="adj" fmla="val 29419"/>
            </a:avLst>
          </a:prstGeom>
          <a:solidFill>
            <a:srgbClr val="A73E8E"/>
          </a:solidFill>
          <a:ln>
            <a:solidFill>
              <a:srgbClr val="A73E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F16D537-1CF4-27EF-D9A9-E4D42E9C7990}"/>
              </a:ext>
            </a:extLst>
          </p:cNvPr>
          <p:cNvSpPr txBox="1">
            <a:spLocks/>
          </p:cNvSpPr>
          <p:nvPr/>
        </p:nvSpPr>
        <p:spPr>
          <a:xfrm>
            <a:off x="869648" y="3232436"/>
            <a:ext cx="1738133" cy="463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РАЗРАБОТКА</a:t>
            </a:r>
          </a:p>
          <a:p>
            <a:pPr algn="l">
              <a:lnSpc>
                <a:spcPct val="100000"/>
              </a:lnSpc>
            </a:pP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3" name="Стрелка: пятиугольник 22">
            <a:extLst>
              <a:ext uri="{FF2B5EF4-FFF2-40B4-BE49-F238E27FC236}">
                <a16:creationId xmlns="" xmlns:a16="http://schemas.microsoft.com/office/drawing/2014/main" id="{3A281AA4-5A10-457E-A496-DB018F38A71F}"/>
              </a:ext>
            </a:extLst>
          </p:cNvPr>
          <p:cNvSpPr/>
          <p:nvPr/>
        </p:nvSpPr>
        <p:spPr>
          <a:xfrm rot="5400000">
            <a:off x="3451798" y="2483233"/>
            <a:ext cx="2079480" cy="2371960"/>
          </a:xfrm>
          <a:prstGeom prst="homePlate">
            <a:avLst>
              <a:gd name="adj" fmla="val 29419"/>
            </a:avLst>
          </a:prstGeom>
          <a:solidFill>
            <a:srgbClr val="A73E8E"/>
          </a:solidFill>
          <a:ln>
            <a:solidFill>
              <a:srgbClr val="A73E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03658503-FE02-8E23-820A-56F9B59B8F44}"/>
              </a:ext>
            </a:extLst>
          </p:cNvPr>
          <p:cNvSpPr txBox="1">
            <a:spLocks/>
          </p:cNvSpPr>
          <p:nvPr/>
        </p:nvSpPr>
        <p:spPr>
          <a:xfrm>
            <a:off x="3241608" y="2938942"/>
            <a:ext cx="2517990" cy="694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ОБСУЖДЕНИЕ </a:t>
            </a:r>
            <a:b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НА ЗАСЕДАНИИ ПЕДАГОГИЧЕСКОГО СОВЕТА</a:t>
            </a:r>
          </a:p>
          <a:p>
            <a:pPr>
              <a:lnSpc>
                <a:spcPct val="100000"/>
              </a:lnSpc>
            </a:pPr>
            <a:endParaRPr lang="ru-RU" sz="1600" b="1" dirty="0">
              <a:solidFill>
                <a:srgbClr val="A73E8E"/>
              </a:solidFill>
              <a:latin typeface="Montserrat" pitchFamily="2" charset="-52"/>
            </a:endParaRPr>
          </a:p>
        </p:txBody>
      </p:sp>
      <p:sp>
        <p:nvSpPr>
          <p:cNvPr id="24" name="Стрелка: пятиугольник 23">
            <a:extLst>
              <a:ext uri="{FF2B5EF4-FFF2-40B4-BE49-F238E27FC236}">
                <a16:creationId xmlns="" xmlns:a16="http://schemas.microsoft.com/office/drawing/2014/main" id="{0ABE248F-EF03-4560-A8D7-14928B47738C}"/>
              </a:ext>
            </a:extLst>
          </p:cNvPr>
          <p:cNvSpPr/>
          <p:nvPr/>
        </p:nvSpPr>
        <p:spPr>
          <a:xfrm rot="5400000">
            <a:off x="6172810" y="2483233"/>
            <a:ext cx="2079480" cy="2371960"/>
          </a:xfrm>
          <a:prstGeom prst="homePlate">
            <a:avLst>
              <a:gd name="adj" fmla="val 29419"/>
            </a:avLst>
          </a:prstGeom>
          <a:solidFill>
            <a:srgbClr val="A73E8E"/>
          </a:solidFill>
          <a:ln>
            <a:solidFill>
              <a:srgbClr val="A73E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0634AD39-EFE5-1D4D-5A14-FCC503BE05B1}"/>
              </a:ext>
            </a:extLst>
          </p:cNvPr>
          <p:cNvSpPr txBox="1">
            <a:spLocks/>
          </p:cNvSpPr>
          <p:nvPr/>
        </p:nvSpPr>
        <p:spPr>
          <a:xfrm>
            <a:off x="5961148" y="3232436"/>
            <a:ext cx="2502804" cy="682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УТВЕРЖДЕНИЕ</a:t>
            </a:r>
          </a:p>
          <a:p>
            <a:pPr>
              <a:lnSpc>
                <a:spcPct val="100000"/>
              </a:lnSpc>
            </a:pPr>
            <a:endParaRPr lang="ru-RU" sz="1600" b="1" dirty="0">
              <a:solidFill>
                <a:srgbClr val="A73E8E"/>
              </a:solidFill>
              <a:latin typeface="Montserrat" pitchFamily="2" charset="-52"/>
            </a:endParaRPr>
          </a:p>
        </p:txBody>
      </p:sp>
      <p:sp>
        <p:nvSpPr>
          <p:cNvPr id="25" name="Стрелка: пятиугольник 24">
            <a:extLst>
              <a:ext uri="{FF2B5EF4-FFF2-40B4-BE49-F238E27FC236}">
                <a16:creationId xmlns="" xmlns:a16="http://schemas.microsoft.com/office/drawing/2014/main" id="{AE62551F-B49E-4D77-AB57-6759758596A8}"/>
              </a:ext>
            </a:extLst>
          </p:cNvPr>
          <p:cNvSpPr/>
          <p:nvPr/>
        </p:nvSpPr>
        <p:spPr>
          <a:xfrm rot="5400000">
            <a:off x="8902667" y="2500925"/>
            <a:ext cx="2079480" cy="2371960"/>
          </a:xfrm>
          <a:prstGeom prst="homePlate">
            <a:avLst>
              <a:gd name="adj" fmla="val 29419"/>
            </a:avLst>
          </a:prstGeom>
          <a:solidFill>
            <a:srgbClr val="A73E8E"/>
          </a:solidFill>
          <a:ln>
            <a:solidFill>
              <a:srgbClr val="A73E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FC6FFC6A-5B96-8C77-358A-54E6ABF58C6C}"/>
              </a:ext>
            </a:extLst>
          </p:cNvPr>
          <p:cNvSpPr txBox="1">
            <a:spLocks/>
          </p:cNvSpPr>
          <p:nvPr/>
        </p:nvSpPr>
        <p:spPr>
          <a:xfrm>
            <a:off x="8478059" y="2930105"/>
            <a:ext cx="2928696" cy="830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ДОВЕДЕНИЕ</a:t>
            </a:r>
            <a:b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ДО СВЕДЕНИЯ ВЫПУСКНИКОВ</a:t>
            </a:r>
          </a:p>
          <a:p>
            <a:pPr>
              <a:lnSpc>
                <a:spcPct val="100000"/>
              </a:lnSpc>
            </a:pPr>
            <a:endParaRPr lang="ru-RU" sz="1600" b="1" dirty="0">
              <a:solidFill>
                <a:srgbClr val="A73E8E"/>
              </a:solidFill>
              <a:latin typeface="Montserrat" pitchFamily="2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201B69C-08AF-48FB-BBBC-6649C59838EE}"/>
              </a:ext>
            </a:extLst>
          </p:cNvPr>
          <p:cNvSpPr txBox="1"/>
          <p:nvPr/>
        </p:nvSpPr>
        <p:spPr>
          <a:xfrm>
            <a:off x="2595081" y="2135580"/>
            <a:ext cx="65985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3AFD"/>
              </a:buClr>
            </a:pPr>
            <a:r>
              <a:rPr lang="ru-RU" sz="2000" b="1" dirty="0">
                <a:latin typeface="Montserrat" pitchFamily="2" charset="-52"/>
              </a:rPr>
              <a:t>ЗА ШЕСТЬ МЕСЯЦЕВ ДО ГИА</a:t>
            </a:r>
            <a:endParaRPr lang="ru-RU" sz="2800" dirty="0">
              <a:solidFill>
                <a:schemeClr val="tx1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756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988559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 И ПРОВЕДЕНИЕ ГИА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23284" y="1703977"/>
          <a:ext cx="11631643" cy="4556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8984"/>
                <a:gridCol w="4742659"/>
              </a:tblGrid>
              <a:tr h="42854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ЛОКАЛЬНЫЙ АКТ/РАСПОРЯДИТЕЛЬНЫЙ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АКТ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968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ГИА (темы ВКР, требования к ВКР, фонд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оценочных средств ГИА)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Не позднее 6 месяцев до проведения ГИА (лист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ознакомления студентов)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854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Приказ об утверждении председателей ГЭК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 </a:t>
                      </a:r>
                      <a:r>
                        <a:rPr lang="ru-RU" sz="2000" smtClean="0"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r>
                        <a:rPr lang="ru-RU" sz="2000" smtClean="0">
                          <a:latin typeface="Times New Roman" pitchFamily="18" charset="0"/>
                          <a:cs typeface="Times New Roman" pitchFamily="18" charset="0"/>
                        </a:rPr>
                        <a:t>ноября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854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Приказ о составе ГЭК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Не позднее 6 месяцев до проведения ГИА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257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Приказ о закреплении за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студентами тем ВКР, выдача задания, назначение руководителей и консультантов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Не позднее 2 месяцев до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начала ГИА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257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Выдача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задания на ВКР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Не позднее, чем за 2 недели до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выхода студентов на преддипломную практику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973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Расписание консультаций и график ГИА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Не позднее 2 месяцев до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начала ГИА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854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Приказ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 допуске студентов к ГИА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За день до начала ГИА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8444E27-3AB6-1542-4735-6A79A5632ECC}"/>
              </a:ext>
            </a:extLst>
          </p:cNvPr>
          <p:cNvSpPr/>
          <p:nvPr/>
        </p:nvSpPr>
        <p:spPr>
          <a:xfrm>
            <a:off x="8856819" y="-14794"/>
            <a:ext cx="941827" cy="941827"/>
          </a:xfrm>
          <a:prstGeom prst="rect">
            <a:avLst/>
          </a:prstGeom>
          <a:solidFill>
            <a:srgbClr val="3127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ECE86AF-DDB0-31AE-2D4A-3D90D6633302}"/>
              </a:ext>
            </a:extLst>
          </p:cNvPr>
          <p:cNvSpPr/>
          <p:nvPr/>
        </p:nvSpPr>
        <p:spPr>
          <a:xfrm>
            <a:off x="10053496" y="-14794"/>
            <a:ext cx="941827" cy="941827"/>
          </a:xfrm>
          <a:prstGeom prst="rect">
            <a:avLst/>
          </a:prstGeom>
          <a:solidFill>
            <a:srgbClr val="41B2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9ECD5DA-B6C4-602D-6925-12D385ED83F3}"/>
              </a:ext>
            </a:extLst>
          </p:cNvPr>
          <p:cNvSpPr/>
          <p:nvPr/>
        </p:nvSpPr>
        <p:spPr>
          <a:xfrm>
            <a:off x="11250173" y="-7547"/>
            <a:ext cx="941827" cy="941827"/>
          </a:xfrm>
          <a:prstGeom prst="rect">
            <a:avLst/>
          </a:prstGeom>
          <a:solidFill>
            <a:srgbClr val="A73E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8444E27-3AB6-1542-4735-6A79A5632ECC}"/>
              </a:ext>
            </a:extLst>
          </p:cNvPr>
          <p:cNvSpPr/>
          <p:nvPr/>
        </p:nvSpPr>
        <p:spPr>
          <a:xfrm>
            <a:off x="8856819" y="-14794"/>
            <a:ext cx="941827" cy="941827"/>
          </a:xfrm>
          <a:prstGeom prst="rect">
            <a:avLst/>
          </a:prstGeom>
          <a:solidFill>
            <a:srgbClr val="3127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ECE86AF-DDB0-31AE-2D4A-3D90D6633302}"/>
              </a:ext>
            </a:extLst>
          </p:cNvPr>
          <p:cNvSpPr/>
          <p:nvPr/>
        </p:nvSpPr>
        <p:spPr>
          <a:xfrm>
            <a:off x="10053496" y="-14794"/>
            <a:ext cx="941827" cy="941827"/>
          </a:xfrm>
          <a:prstGeom prst="rect">
            <a:avLst/>
          </a:prstGeom>
          <a:solidFill>
            <a:srgbClr val="41B2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9ECD5DA-B6C4-602D-6925-12D385ED83F3}"/>
              </a:ext>
            </a:extLst>
          </p:cNvPr>
          <p:cNvSpPr/>
          <p:nvPr/>
        </p:nvSpPr>
        <p:spPr>
          <a:xfrm>
            <a:off x="11250173" y="-7547"/>
            <a:ext cx="941827" cy="941827"/>
          </a:xfrm>
          <a:prstGeom prst="rect">
            <a:avLst/>
          </a:prstGeom>
          <a:solidFill>
            <a:srgbClr val="A73E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D14961F-E456-51DC-5F17-4D8FC18DC64F}"/>
              </a:ext>
            </a:extLst>
          </p:cNvPr>
          <p:cNvSpPr txBox="1"/>
          <p:nvPr/>
        </p:nvSpPr>
        <p:spPr>
          <a:xfrm>
            <a:off x="11797287" y="6488668"/>
            <a:ext cx="789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buClr>
                <a:schemeClr val="bg1"/>
              </a:buClr>
            </a:pPr>
            <a:r>
              <a:rPr lang="ru-RU" b="1" dirty="0">
                <a:solidFill>
                  <a:schemeClr val="tx1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26E88A8D-7E39-4A6E-B8DA-DB315FE80EAA}"/>
              </a:ext>
            </a:extLst>
          </p:cNvPr>
          <p:cNvSpPr txBox="1">
            <a:spLocks/>
          </p:cNvSpPr>
          <p:nvPr/>
        </p:nvSpPr>
        <p:spPr>
          <a:xfrm>
            <a:off x="743106" y="1025506"/>
            <a:ext cx="2968282" cy="1238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800" dirty="0">
              <a:latin typeface="Montserrat" pitchFamily="2" charset="-52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E9F82716-F8BE-4FC1-BED4-6F9FB0F8610A}"/>
              </a:ext>
            </a:extLst>
          </p:cNvPr>
          <p:cNvSpPr txBox="1">
            <a:spLocks/>
          </p:cNvSpPr>
          <p:nvPr/>
        </p:nvSpPr>
        <p:spPr>
          <a:xfrm>
            <a:off x="409620" y="1360017"/>
            <a:ext cx="494023" cy="4580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smtClean="0">
                <a:solidFill>
                  <a:srgbClr val="41B28E"/>
                </a:solidFill>
                <a:latin typeface="Montserrat Bold" panose="00000800000000000000" pitchFamily="2" charset="-52"/>
              </a:rPr>
              <a:t>1</a:t>
            </a:r>
            <a:endParaRPr lang="ru-RU" sz="4400" dirty="0">
              <a:solidFill>
                <a:srgbClr val="41B28E"/>
              </a:solidFill>
            </a:endParaRPr>
          </a:p>
        </p:txBody>
      </p:sp>
      <p:sp>
        <p:nvSpPr>
          <p:cNvPr id="13" name="Подзаголовок 2">
            <a:extLst>
              <a:ext uri="{FF2B5EF4-FFF2-40B4-BE49-F238E27FC236}">
                <a16:creationId xmlns="" xmlns:a16="http://schemas.microsoft.com/office/drawing/2014/main" id="{AE6F3107-45BE-4DE9-8F73-E164E6CE7409}"/>
              </a:ext>
            </a:extLst>
          </p:cNvPr>
          <p:cNvSpPr txBox="1">
            <a:spLocks/>
          </p:cNvSpPr>
          <p:nvPr/>
        </p:nvSpPr>
        <p:spPr>
          <a:xfrm>
            <a:off x="796894" y="1716289"/>
            <a:ext cx="2710099" cy="1189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800" dirty="0">
              <a:latin typeface="Montserrat" pitchFamily="2" charset="-52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0338FCB6-AC7F-4659-B81B-864653946F58}"/>
              </a:ext>
            </a:extLst>
          </p:cNvPr>
          <p:cNvSpPr txBox="1">
            <a:spLocks/>
          </p:cNvSpPr>
          <p:nvPr/>
        </p:nvSpPr>
        <p:spPr>
          <a:xfrm>
            <a:off x="415763" y="1833184"/>
            <a:ext cx="573941" cy="5872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400" dirty="0" smtClean="0">
                <a:solidFill>
                  <a:srgbClr val="41B28E"/>
                </a:solidFill>
                <a:latin typeface="Montserrat Bold" panose="00000800000000000000" pitchFamily="2" charset="-52"/>
              </a:rPr>
              <a:t>2</a:t>
            </a:r>
            <a:endParaRPr lang="ru-RU" sz="4400" dirty="0">
              <a:solidFill>
                <a:srgbClr val="41B28E"/>
              </a:solidFill>
            </a:endParaRPr>
          </a:p>
        </p:txBody>
      </p:sp>
      <p:sp>
        <p:nvSpPr>
          <p:cNvPr id="15" name="Подзаголовок 2">
            <a:extLst>
              <a:ext uri="{FF2B5EF4-FFF2-40B4-BE49-F238E27FC236}">
                <a16:creationId xmlns="" xmlns:a16="http://schemas.microsoft.com/office/drawing/2014/main" id="{46F80DE5-8817-41F1-8D0E-1B71D6D8A165}"/>
              </a:ext>
            </a:extLst>
          </p:cNvPr>
          <p:cNvSpPr txBox="1">
            <a:spLocks/>
          </p:cNvSpPr>
          <p:nvPr/>
        </p:nvSpPr>
        <p:spPr>
          <a:xfrm>
            <a:off x="899606" y="2380255"/>
            <a:ext cx="4324350" cy="740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800" dirty="0">
              <a:latin typeface="Montserrat" pitchFamily="2" charset="-52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DB69FEC5-9DEF-468E-BC7B-8589E193F94C}"/>
              </a:ext>
            </a:extLst>
          </p:cNvPr>
          <p:cNvSpPr txBox="1">
            <a:spLocks/>
          </p:cNvSpPr>
          <p:nvPr/>
        </p:nvSpPr>
        <p:spPr>
          <a:xfrm>
            <a:off x="417108" y="2423997"/>
            <a:ext cx="561837" cy="5773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400" dirty="0" smtClean="0">
                <a:solidFill>
                  <a:srgbClr val="41B28E"/>
                </a:solidFill>
                <a:latin typeface="Montserrat Bold" panose="00000800000000000000" pitchFamily="2" charset="-52"/>
              </a:rPr>
              <a:t>3</a:t>
            </a:r>
            <a:endParaRPr lang="ru-RU" sz="4400" dirty="0">
              <a:solidFill>
                <a:srgbClr val="41B28E"/>
              </a:solidFill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7510E1EA-A6D9-442F-8C8E-BCDB52791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755" y="154510"/>
            <a:ext cx="8650528" cy="76371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A73E8E"/>
                </a:solidFill>
                <a:latin typeface="Montserrat Bold" panose="00000800000000000000" pitchFamily="2" charset="-52"/>
              </a:rPr>
              <a:t>Примерное содержание программы ГИА  </a:t>
            </a:r>
          </a:p>
        </p:txBody>
      </p:sp>
      <p:sp>
        <p:nvSpPr>
          <p:cNvPr id="33" name="Заголовок 1">
            <a:extLst>
              <a:ext uri="{FF2B5EF4-FFF2-40B4-BE49-F238E27FC236}">
                <a16:creationId xmlns="" xmlns:a16="http://schemas.microsoft.com/office/drawing/2014/main" id="{1F59A47C-FD76-4EDB-A055-0E23B7314505}"/>
              </a:ext>
            </a:extLst>
          </p:cNvPr>
          <p:cNvSpPr txBox="1">
            <a:spLocks/>
          </p:cNvSpPr>
          <p:nvPr/>
        </p:nvSpPr>
        <p:spPr>
          <a:xfrm>
            <a:off x="425218" y="3430804"/>
            <a:ext cx="564486" cy="549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400" dirty="0" smtClean="0">
                <a:solidFill>
                  <a:srgbClr val="41B28E"/>
                </a:solidFill>
                <a:latin typeface="Montserrat Bold" panose="00000800000000000000" pitchFamily="2" charset="-52"/>
              </a:rPr>
              <a:t>4</a:t>
            </a:r>
            <a:endParaRPr lang="ru-RU" sz="4400" dirty="0">
              <a:solidFill>
                <a:srgbClr val="41B28E"/>
              </a:solidFill>
            </a:endParaRPr>
          </a:p>
        </p:txBody>
      </p:sp>
      <p:sp>
        <p:nvSpPr>
          <p:cNvPr id="34" name="Подзаголовок 2">
            <a:extLst>
              <a:ext uri="{FF2B5EF4-FFF2-40B4-BE49-F238E27FC236}">
                <a16:creationId xmlns="" xmlns:a16="http://schemas.microsoft.com/office/drawing/2014/main" id="{805D60EE-A461-4C3F-BD60-8D341A1A64B4}"/>
              </a:ext>
            </a:extLst>
          </p:cNvPr>
          <p:cNvSpPr txBox="1">
            <a:spLocks/>
          </p:cNvSpPr>
          <p:nvPr/>
        </p:nvSpPr>
        <p:spPr>
          <a:xfrm>
            <a:off x="904700" y="3503714"/>
            <a:ext cx="2662011" cy="72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800" dirty="0">
              <a:latin typeface="Montserrat" pitchFamily="2" charset="-52"/>
            </a:endParaRPr>
          </a:p>
        </p:txBody>
      </p:sp>
      <p:sp>
        <p:nvSpPr>
          <p:cNvPr id="54" name="Подзаголовок 2">
            <a:extLst>
              <a:ext uri="{FF2B5EF4-FFF2-40B4-BE49-F238E27FC236}">
                <a16:creationId xmlns="" xmlns:a16="http://schemas.microsoft.com/office/drawing/2014/main" id="{7F23CF1A-F572-4BD1-85EE-28729768A631}"/>
              </a:ext>
            </a:extLst>
          </p:cNvPr>
          <p:cNvSpPr txBox="1">
            <a:spLocks/>
          </p:cNvSpPr>
          <p:nvPr/>
        </p:nvSpPr>
        <p:spPr>
          <a:xfrm>
            <a:off x="9108736" y="1829380"/>
            <a:ext cx="4324350" cy="1238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800" dirty="0">
              <a:latin typeface="Montserrat" pitchFamily="2" charset="-52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214417" y="805726"/>
          <a:ext cx="5347747" cy="5444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7747"/>
              </a:tblGrid>
              <a:tr h="502473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РАЗДЕЛЫ</a:t>
                      </a:r>
                      <a:endParaRPr lang="ru-RU" dirty="0"/>
                    </a:p>
                  </a:txBody>
                  <a:tcPr/>
                </a:tc>
              </a:tr>
              <a:tr h="5024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Montserrat" pitchFamily="2" charset="-52"/>
                        </a:rPr>
                        <a:t>Общие положения</a:t>
                      </a:r>
                    </a:p>
                  </a:txBody>
                  <a:tcPr/>
                </a:tc>
              </a:tr>
              <a:tr h="5024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Montserrat" pitchFamily="2" charset="-52"/>
                        </a:rPr>
                        <a:t>Процедура проведения ГИА</a:t>
                      </a:r>
                    </a:p>
                  </a:txBody>
                  <a:tcPr/>
                </a:tc>
              </a:tr>
              <a:tr h="8672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Montserrat" pitchFamily="2" charset="-52"/>
                        </a:rPr>
                        <a:t>Требования к ВКР и методика их оценивания</a:t>
                      </a:r>
                    </a:p>
                  </a:txBody>
                  <a:tcPr/>
                </a:tc>
              </a:tr>
              <a:tr h="16106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Montserrat" pitchFamily="2" charset="-52"/>
                        </a:rPr>
                        <a:t>Порядок проведения ГИА для выпускников из числа лиц с ОВЗ и инвалидов (в случае наличия таковых)</a:t>
                      </a:r>
                    </a:p>
                  </a:txBody>
                  <a:tcPr/>
                </a:tc>
              </a:tr>
              <a:tr h="956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Montserrat" pitchFamily="2" charset="-52"/>
                        </a:rPr>
                        <a:t>Порядок пересдачи </a:t>
                      </a:r>
                      <a:br>
                        <a:rPr lang="ru-RU" sz="1800" dirty="0" smtClean="0">
                          <a:latin typeface="Montserrat" pitchFamily="2" charset="-52"/>
                        </a:rPr>
                      </a:br>
                      <a:r>
                        <a:rPr lang="ru-RU" sz="1800" dirty="0" smtClean="0">
                          <a:latin typeface="Montserrat" pitchFamily="2" charset="-52"/>
                        </a:rPr>
                        <a:t>и апелляций</a:t>
                      </a:r>
                    </a:p>
                  </a:txBody>
                  <a:tcPr/>
                </a:tc>
              </a:tr>
              <a:tr h="502473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ПРИЛОЖЕНИЯ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365760" y="4873214"/>
            <a:ext cx="5378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41B28E"/>
                </a:solidFill>
                <a:latin typeface="Montserrat Bold" panose="00000800000000000000" pitchFamily="2" charset="-52"/>
              </a:rPr>
              <a:t>5</a:t>
            </a:r>
            <a:endParaRPr lang="ru-RU" sz="4400" dirty="0">
              <a:solidFill>
                <a:srgbClr val="41B28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961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FE077FE8-E089-415D-8B2A-0807E7F068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310" r="51074"/>
          <a:stretch/>
        </p:blipFill>
        <p:spPr>
          <a:xfrm>
            <a:off x="0" y="-15876"/>
            <a:ext cx="12192000" cy="6873875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24159BD9-DBC7-42C7-9762-E755B446F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629" b="3913"/>
          <a:stretch/>
        </p:blipFill>
        <p:spPr bwMode="auto">
          <a:xfrm>
            <a:off x="7602337" y="0"/>
            <a:ext cx="4589663" cy="3415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1E684244-D75D-4DC2-A92C-DC02374C6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409" b="-1"/>
          <a:stretch/>
        </p:blipFill>
        <p:spPr bwMode="auto">
          <a:xfrm>
            <a:off x="7602337" y="2528976"/>
            <a:ext cx="4589663" cy="27053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9C8AEB0-9914-A30C-EA03-2043DE3BF324}"/>
              </a:ext>
            </a:extLst>
          </p:cNvPr>
          <p:cNvSpPr/>
          <p:nvPr/>
        </p:nvSpPr>
        <p:spPr>
          <a:xfrm>
            <a:off x="5363645" y="4605338"/>
            <a:ext cx="2260600" cy="2252662"/>
          </a:xfrm>
          <a:prstGeom prst="rect">
            <a:avLst/>
          </a:prstGeom>
          <a:solidFill>
            <a:srgbClr val="41B2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4A94853-EA33-D6CD-06EC-C31D0AABE199}"/>
              </a:ext>
            </a:extLst>
          </p:cNvPr>
          <p:cNvSpPr/>
          <p:nvPr/>
        </p:nvSpPr>
        <p:spPr>
          <a:xfrm>
            <a:off x="4250571" y="5749474"/>
            <a:ext cx="1113074" cy="1108526"/>
          </a:xfrm>
          <a:prstGeom prst="rect">
            <a:avLst/>
          </a:prstGeom>
          <a:solidFill>
            <a:srgbClr val="A73E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A8EA8B8-A1A6-D586-DA0F-A693FFB440B8}"/>
              </a:ext>
            </a:extLst>
          </p:cNvPr>
          <p:cNvSpPr/>
          <p:nvPr/>
        </p:nvSpPr>
        <p:spPr>
          <a:xfrm>
            <a:off x="4250571" y="4606473"/>
            <a:ext cx="1113074" cy="1142999"/>
          </a:xfrm>
          <a:prstGeom prst="rect">
            <a:avLst/>
          </a:prstGeom>
          <a:solidFill>
            <a:srgbClr val="1800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59394EA6-BA2E-0A6B-D5F2-9C2F9A719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93" y="276281"/>
            <a:ext cx="10515600" cy="1290741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41B28E"/>
                </a:solidFill>
                <a:latin typeface="Montserrat Bold" panose="00000800000000000000" pitchFamily="2" charset="-52"/>
              </a:rPr>
              <a:t>ГИА в форме ДЭ</a:t>
            </a:r>
            <a:r>
              <a:rPr lang="ru-RU" sz="3600" dirty="0">
                <a:solidFill>
                  <a:srgbClr val="41B28E"/>
                </a:solidFill>
                <a:latin typeface="Montserrat Bold" panose="00000800000000000000" pitchFamily="2" charset="-52"/>
              </a:rPr>
              <a:t/>
            </a:r>
            <a:br>
              <a:rPr lang="ru-RU" sz="3600" dirty="0">
                <a:solidFill>
                  <a:srgbClr val="41B28E"/>
                </a:solidFill>
                <a:latin typeface="Montserrat Bold" panose="00000800000000000000" pitchFamily="2" charset="-52"/>
              </a:rPr>
            </a:br>
            <a:endParaRPr lang="ru-RU" sz="36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FC8985-BA5A-A84A-CA70-CA077FDFF8AC}"/>
              </a:ext>
            </a:extLst>
          </p:cNvPr>
          <p:cNvSpPr txBox="1"/>
          <p:nvPr/>
        </p:nvSpPr>
        <p:spPr>
          <a:xfrm>
            <a:off x="11473650" y="6424832"/>
            <a:ext cx="789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buClr>
                <a:schemeClr val="bg1"/>
              </a:buClr>
            </a:pP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9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2B5E0B1-3486-4149-A7FC-BA96004343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78805" y="5079273"/>
            <a:ext cx="1905763" cy="126359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88A77097-22E7-43A2-BFFA-576C3CD0F2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44" b="11241"/>
          <a:stretch/>
        </p:blipFill>
        <p:spPr bwMode="auto">
          <a:xfrm>
            <a:off x="7602339" y="4610100"/>
            <a:ext cx="4589661" cy="2247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EF86C473-3B56-4986-A835-0A2BEBC25B5E}"/>
              </a:ext>
            </a:extLst>
          </p:cNvPr>
          <p:cNvSpPr txBox="1">
            <a:spLocks/>
          </p:cNvSpPr>
          <p:nvPr/>
        </p:nvSpPr>
        <p:spPr>
          <a:xfrm>
            <a:off x="309996" y="1233162"/>
            <a:ext cx="952500" cy="6270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41B28E"/>
                </a:solidFill>
                <a:latin typeface="Montserrat Bold" panose="00000800000000000000" pitchFamily="2" charset="-52"/>
              </a:rPr>
              <a:t>01</a:t>
            </a:r>
            <a:endParaRPr lang="ru-RU" sz="3600" dirty="0">
              <a:solidFill>
                <a:srgbClr val="41B28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0ABBA51-2151-4494-9E4B-3380231DAABD}"/>
              </a:ext>
            </a:extLst>
          </p:cNvPr>
          <p:cNvSpPr txBox="1"/>
          <p:nvPr/>
        </p:nvSpPr>
        <p:spPr>
          <a:xfrm>
            <a:off x="311126" y="1789556"/>
            <a:ext cx="24892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Montserrat" pitchFamily="2" charset="-52"/>
              </a:rPr>
              <a:t>Определение демонстрационного экзамена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3AD84FDC-ECF1-4A77-A16A-9F0EF0E9452B}"/>
              </a:ext>
            </a:extLst>
          </p:cNvPr>
          <p:cNvSpPr txBox="1">
            <a:spLocks/>
          </p:cNvSpPr>
          <p:nvPr/>
        </p:nvSpPr>
        <p:spPr>
          <a:xfrm>
            <a:off x="309996" y="2773217"/>
            <a:ext cx="952500" cy="6270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41B28E"/>
                </a:solidFill>
                <a:latin typeface="Montserrat Bold" panose="00000800000000000000" pitchFamily="2" charset="-52"/>
              </a:rPr>
              <a:t>0</a:t>
            </a:r>
            <a:r>
              <a:rPr lang="ru-RU" sz="3600" dirty="0">
                <a:solidFill>
                  <a:srgbClr val="41B28E"/>
                </a:solidFill>
                <a:latin typeface="Montserrat Bold" panose="00000800000000000000" pitchFamily="2" charset="-52"/>
              </a:rPr>
              <a:t>4</a:t>
            </a:r>
            <a:endParaRPr lang="ru-RU" sz="3600" dirty="0">
              <a:solidFill>
                <a:srgbClr val="41B28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6C24A19-2CCB-4F53-BC54-6E3E3F8F2B4F}"/>
              </a:ext>
            </a:extLst>
          </p:cNvPr>
          <p:cNvSpPr txBox="1"/>
          <p:nvPr/>
        </p:nvSpPr>
        <p:spPr>
          <a:xfrm>
            <a:off x="3198125" y="1789557"/>
            <a:ext cx="24892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Montserrat" pitchFamily="2" charset="-52"/>
              </a:rPr>
              <a:t>Уровни</a:t>
            </a:r>
            <a:br>
              <a:rPr lang="ru-RU" sz="1600" dirty="0">
                <a:latin typeface="Montserrat" pitchFamily="2" charset="-52"/>
              </a:rPr>
            </a:br>
            <a:r>
              <a:rPr lang="ru-RU" sz="1600" dirty="0">
                <a:latin typeface="Montserrat" pitchFamily="2" charset="-52"/>
              </a:rPr>
              <a:t>демонстрационного экзамена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2FA74384-A298-46C3-B491-1EFA773FA830}"/>
              </a:ext>
            </a:extLst>
          </p:cNvPr>
          <p:cNvSpPr txBox="1">
            <a:spLocks/>
          </p:cNvSpPr>
          <p:nvPr/>
        </p:nvSpPr>
        <p:spPr>
          <a:xfrm>
            <a:off x="3202998" y="1236892"/>
            <a:ext cx="952500" cy="6270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41B28E"/>
                </a:solidFill>
                <a:latin typeface="Montserrat Bold" panose="00000800000000000000" pitchFamily="2" charset="-52"/>
              </a:rPr>
              <a:t>0</a:t>
            </a:r>
            <a:r>
              <a:rPr lang="ru-RU" sz="3600" dirty="0">
                <a:solidFill>
                  <a:srgbClr val="41B28E"/>
                </a:solidFill>
                <a:latin typeface="Montserrat Bold" panose="00000800000000000000" pitchFamily="2" charset="-52"/>
              </a:rPr>
              <a:t>2</a:t>
            </a:r>
            <a:endParaRPr lang="ru-RU" sz="3600" dirty="0">
              <a:solidFill>
                <a:srgbClr val="41B28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D05FA78-7F5D-48B4-83E7-BA9C568E443E}"/>
              </a:ext>
            </a:extLst>
          </p:cNvPr>
          <p:cNvSpPr txBox="1"/>
          <p:nvPr/>
        </p:nvSpPr>
        <p:spPr>
          <a:xfrm>
            <a:off x="311126" y="3321473"/>
            <a:ext cx="24892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Montserrat" pitchFamily="2" charset="-52"/>
              </a:rPr>
              <a:t>Проведение ДЭ</a:t>
            </a:r>
            <a:br>
              <a:rPr lang="ru-RU" sz="1600" dirty="0">
                <a:latin typeface="Montserrat" pitchFamily="2" charset="-52"/>
              </a:rPr>
            </a:br>
            <a:r>
              <a:rPr lang="ru-RU" sz="1600" dirty="0">
                <a:latin typeface="Montserrat" pitchFamily="2" charset="-52"/>
              </a:rPr>
              <a:t>базового уровня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A7A515B8-8A9C-47CA-99C1-9254EFA72451}"/>
              </a:ext>
            </a:extLst>
          </p:cNvPr>
          <p:cNvSpPr txBox="1">
            <a:spLocks/>
          </p:cNvSpPr>
          <p:nvPr/>
        </p:nvSpPr>
        <p:spPr>
          <a:xfrm>
            <a:off x="3198125" y="2773216"/>
            <a:ext cx="952500" cy="6270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41B28E"/>
                </a:solidFill>
                <a:latin typeface="Montserrat Bold" panose="00000800000000000000" pitchFamily="2" charset="-52"/>
              </a:rPr>
              <a:t>0</a:t>
            </a:r>
            <a:r>
              <a:rPr lang="ru-RU" sz="3600" dirty="0">
                <a:solidFill>
                  <a:srgbClr val="41B28E"/>
                </a:solidFill>
                <a:latin typeface="Montserrat Bold" panose="00000800000000000000" pitchFamily="2" charset="-52"/>
              </a:rPr>
              <a:t>5</a:t>
            </a:r>
            <a:endParaRPr lang="ru-RU" sz="3600" dirty="0">
              <a:solidFill>
                <a:srgbClr val="41B28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9CA2AB6-FE7B-4667-A543-6A8A19F88906}"/>
              </a:ext>
            </a:extLst>
          </p:cNvPr>
          <p:cNvSpPr txBox="1"/>
          <p:nvPr/>
        </p:nvSpPr>
        <p:spPr>
          <a:xfrm>
            <a:off x="3198125" y="3313496"/>
            <a:ext cx="24892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Montserrat" pitchFamily="2" charset="-52"/>
              </a:rPr>
              <a:t>Проведение ДЭ</a:t>
            </a:r>
            <a:br>
              <a:rPr lang="ru-RU" sz="1600" dirty="0">
                <a:latin typeface="Montserrat" pitchFamily="2" charset="-52"/>
              </a:rPr>
            </a:br>
            <a:r>
              <a:rPr lang="ru-RU" sz="1600" dirty="0">
                <a:latin typeface="Montserrat" pitchFamily="2" charset="-52"/>
              </a:rPr>
              <a:t>профильного уровня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="" xmlns:a16="http://schemas.microsoft.com/office/drawing/2014/main" id="{D85E39DA-95FB-46CA-BBEC-927C046FEAC9}"/>
              </a:ext>
            </a:extLst>
          </p:cNvPr>
          <p:cNvSpPr txBox="1">
            <a:spLocks/>
          </p:cNvSpPr>
          <p:nvPr/>
        </p:nvSpPr>
        <p:spPr>
          <a:xfrm>
            <a:off x="6096000" y="1251062"/>
            <a:ext cx="952500" cy="6270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41B28E"/>
                </a:solidFill>
                <a:latin typeface="Montserrat Bold" panose="00000800000000000000" pitchFamily="2" charset="-52"/>
              </a:rPr>
              <a:t>0</a:t>
            </a:r>
            <a:r>
              <a:rPr lang="ru-RU" sz="3600" dirty="0">
                <a:solidFill>
                  <a:srgbClr val="41B28E"/>
                </a:solidFill>
                <a:latin typeface="Montserrat Bold" panose="00000800000000000000" pitchFamily="2" charset="-52"/>
              </a:rPr>
              <a:t>3</a:t>
            </a:r>
            <a:endParaRPr lang="ru-RU" sz="3600" dirty="0">
              <a:solidFill>
                <a:srgbClr val="41B28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B9DA7E8-4981-40FA-8F01-EEA93DB92F40}"/>
              </a:ext>
            </a:extLst>
          </p:cNvPr>
          <p:cNvSpPr txBox="1"/>
          <p:nvPr/>
        </p:nvSpPr>
        <p:spPr>
          <a:xfrm>
            <a:off x="6096000" y="1814036"/>
            <a:ext cx="24892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Montserrat" pitchFamily="2" charset="-52"/>
              </a:rPr>
              <a:t>Сроки </a:t>
            </a:r>
            <a:br>
              <a:rPr lang="ru-RU" sz="1600" dirty="0">
                <a:latin typeface="Montserrat" pitchFamily="2" charset="-52"/>
              </a:rPr>
            </a:br>
            <a:r>
              <a:rPr lang="ru-RU" sz="1600" dirty="0">
                <a:latin typeface="Montserrat" pitchFamily="2" charset="-52"/>
              </a:rPr>
              <a:t>ГИА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965D68E-2D13-4DA4-8E74-A149914DD47F}"/>
              </a:ext>
            </a:extLst>
          </p:cNvPr>
          <p:cNvSpPr txBox="1"/>
          <p:nvPr/>
        </p:nvSpPr>
        <p:spPr>
          <a:xfrm>
            <a:off x="11692594" y="6363146"/>
            <a:ext cx="528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buClr>
                <a:schemeClr val="bg1"/>
              </a:buClr>
            </a:pPr>
            <a:r>
              <a:rPr lang="ru-RU" b="1" dirty="0">
                <a:latin typeface="Montserrat" pitchFamily="2" charset="-52"/>
              </a:rPr>
              <a:t>5</a:t>
            </a:r>
            <a:endParaRPr lang="ru-RU" b="1" dirty="0">
              <a:solidFill>
                <a:schemeClr val="tx1"/>
              </a:solidFill>
              <a:latin typeface="Montserrat" pitchFamily="2" charset="-5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ED3C1E9A-2B9D-438F-8C02-0059F32E5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92" b="21241"/>
          <a:stretch/>
        </p:blipFill>
        <p:spPr bwMode="auto">
          <a:xfrm>
            <a:off x="0" y="4606474"/>
            <a:ext cx="4250571" cy="2259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0800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E6913946-3BC3-4E95-83F8-40CCF0BEAB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310" r="51074"/>
          <a:stretch/>
        </p:blipFill>
        <p:spPr>
          <a:xfrm>
            <a:off x="0" y="-15876"/>
            <a:ext cx="12192000" cy="68738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FEAB7E-784D-6D9D-D71C-A7C925DA9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94213"/>
            <a:ext cx="11849100" cy="516389"/>
          </a:xfrm>
        </p:spPr>
        <p:txBody>
          <a:bodyPr anchor="t">
            <a:noAutofit/>
          </a:bodyPr>
          <a:lstStyle/>
          <a:p>
            <a:r>
              <a:rPr lang="ru-RU" sz="3600" dirty="0">
                <a:solidFill>
                  <a:srgbClr val="312782"/>
                </a:solidFill>
                <a:latin typeface="Montserrat Bold" panose="00000800000000000000" pitchFamily="2" charset="-52"/>
              </a:rPr>
              <a:t>Комплект оценочной документации</a:t>
            </a:r>
            <a:br>
              <a:rPr lang="ru-RU" sz="3600" dirty="0">
                <a:solidFill>
                  <a:srgbClr val="312782"/>
                </a:solidFill>
                <a:latin typeface="Montserrat Bold" panose="00000800000000000000" pitchFamily="2" charset="-52"/>
              </a:rPr>
            </a:br>
            <a:endParaRPr lang="ru-RU" sz="3600" dirty="0">
              <a:solidFill>
                <a:srgbClr val="31278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64C24A9-A609-58E7-7D66-C5660FE39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425" y="3928824"/>
            <a:ext cx="5277742" cy="2648308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ru-RU" sz="1300" dirty="0">
                <a:latin typeface="Montserrat" pitchFamily="2" charset="-52"/>
              </a:rPr>
              <a:t>комплекс требований для проведения демонстрационного экзамена;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ru-RU" sz="1300" dirty="0">
                <a:latin typeface="Montserrat" pitchFamily="2" charset="-52"/>
              </a:rPr>
              <a:t>перечень оборудования и оснащения, расходных материалов, средств обучения и воспитания;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ru-RU" sz="1300" dirty="0">
                <a:latin typeface="Montserrat" pitchFamily="2" charset="-52"/>
              </a:rPr>
              <a:t>примерный план застройки площадки демонстрационного экзамена;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ru-RU" sz="1300" dirty="0">
                <a:latin typeface="Montserrat" pitchFamily="2" charset="-52"/>
              </a:rPr>
              <a:t>требования к составу экспертных групп;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ru-RU" sz="1300" dirty="0">
                <a:latin typeface="Montserrat" pitchFamily="2" charset="-52"/>
              </a:rPr>
              <a:t>условия привлечения добровольцев (волонтеров) </a:t>
            </a:r>
            <a:br>
              <a:rPr lang="ru-RU" sz="1300" dirty="0">
                <a:latin typeface="Montserrat" pitchFamily="2" charset="-52"/>
              </a:rPr>
            </a:br>
            <a:r>
              <a:rPr lang="ru-RU" sz="1300" dirty="0">
                <a:latin typeface="Montserrat" pitchFamily="2" charset="-52"/>
              </a:rPr>
              <a:t>(при необходимости);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ru-RU" sz="1300" dirty="0">
                <a:latin typeface="Montserrat" pitchFamily="2" charset="-52"/>
              </a:rPr>
              <a:t>инструкции по технике безопасности;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ru-RU" sz="1300" dirty="0">
                <a:latin typeface="Montserrat" pitchFamily="2" charset="-52"/>
              </a:rPr>
              <a:t>образцы заданий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ru-RU" sz="1300" dirty="0">
              <a:latin typeface="Montserrat" pitchFamily="2" charset="-5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300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22867F35-5272-068D-976B-0BE366CC6D95}"/>
              </a:ext>
            </a:extLst>
          </p:cNvPr>
          <p:cNvSpPr txBox="1">
            <a:spLocks/>
          </p:cNvSpPr>
          <p:nvPr/>
        </p:nvSpPr>
        <p:spPr>
          <a:xfrm>
            <a:off x="517902" y="1672780"/>
            <a:ext cx="266829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ru-RU" sz="1400" dirty="0">
                <a:latin typeface="Montserrat" pitchFamily="2" charset="-52"/>
              </a:rPr>
              <a:t>Официальный источник КОД – сайт Оператора демонстрационного экзамена. Дата размещения КОД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8444E27-3AB6-1542-4735-6A79A5632ECC}"/>
              </a:ext>
            </a:extLst>
          </p:cNvPr>
          <p:cNvSpPr/>
          <p:nvPr/>
        </p:nvSpPr>
        <p:spPr>
          <a:xfrm>
            <a:off x="11013483" y="2197199"/>
            <a:ext cx="1178517" cy="1091052"/>
          </a:xfrm>
          <a:prstGeom prst="rect">
            <a:avLst/>
          </a:prstGeom>
          <a:solidFill>
            <a:srgbClr val="3127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ECE86AF-DDB0-31AE-2D4A-3D90D6633302}"/>
              </a:ext>
            </a:extLst>
          </p:cNvPr>
          <p:cNvSpPr/>
          <p:nvPr/>
        </p:nvSpPr>
        <p:spPr>
          <a:xfrm>
            <a:off x="11013482" y="3369777"/>
            <a:ext cx="1178517" cy="1091052"/>
          </a:xfrm>
          <a:prstGeom prst="rect">
            <a:avLst/>
          </a:prstGeom>
          <a:solidFill>
            <a:srgbClr val="41B2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9ECD5DA-B6C4-602D-6925-12D385ED83F3}"/>
              </a:ext>
            </a:extLst>
          </p:cNvPr>
          <p:cNvSpPr/>
          <p:nvPr/>
        </p:nvSpPr>
        <p:spPr>
          <a:xfrm>
            <a:off x="11010900" y="4547748"/>
            <a:ext cx="1178517" cy="1091052"/>
          </a:xfrm>
          <a:prstGeom prst="rect">
            <a:avLst/>
          </a:prstGeom>
          <a:solidFill>
            <a:srgbClr val="A73E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1934F96C-35D0-AADD-8C54-AFBF6C11E84D}"/>
              </a:ext>
            </a:extLst>
          </p:cNvPr>
          <p:cNvSpPr txBox="1">
            <a:spLocks/>
          </p:cNvSpPr>
          <p:nvPr/>
        </p:nvSpPr>
        <p:spPr>
          <a:xfrm>
            <a:off x="4124661" y="1757225"/>
            <a:ext cx="3440687" cy="1474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ru-RU" sz="1400" dirty="0">
                <a:latin typeface="Montserrat" pitchFamily="2" charset="-52"/>
              </a:rPr>
              <a:t>Структура КОД. 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ru-RU" sz="1400" dirty="0">
                <a:latin typeface="Montserrat" pitchFamily="2" charset="-52"/>
              </a:rPr>
              <a:t>Содержание </a:t>
            </a:r>
            <a:br>
              <a:rPr lang="ru-RU" sz="1400" dirty="0">
                <a:latin typeface="Montserrat" pitchFamily="2" charset="-52"/>
              </a:rPr>
            </a:br>
            <a:r>
              <a:rPr lang="ru-RU" sz="1400" dirty="0">
                <a:latin typeface="Montserrat" pitchFamily="2" charset="-52"/>
              </a:rPr>
              <a:t>заданий демонстрационного экзамена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999660F-658A-4944-F2DD-611E90DB29D8}"/>
              </a:ext>
            </a:extLst>
          </p:cNvPr>
          <p:cNvSpPr txBox="1">
            <a:spLocks/>
          </p:cNvSpPr>
          <p:nvPr/>
        </p:nvSpPr>
        <p:spPr>
          <a:xfrm>
            <a:off x="7481313" y="1769600"/>
            <a:ext cx="512445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4000"/>
              </a:lnSpc>
              <a:spcBef>
                <a:spcPts val="0"/>
              </a:spcBef>
            </a:pPr>
            <a:endParaRPr lang="ru-RU" sz="1400" dirty="0">
              <a:latin typeface="Montserrat" pitchFamily="2" charset="-52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381FE3C9-EEBC-80E0-9EFA-C6B55A37E95A}"/>
              </a:ext>
            </a:extLst>
          </p:cNvPr>
          <p:cNvSpPr txBox="1">
            <a:spLocks/>
          </p:cNvSpPr>
          <p:nvPr/>
        </p:nvSpPr>
        <p:spPr>
          <a:xfrm>
            <a:off x="4141213" y="1149543"/>
            <a:ext cx="952500" cy="6270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312782"/>
                </a:solidFill>
                <a:latin typeface="Montserrat Bold" panose="00000800000000000000" pitchFamily="2" charset="-52"/>
              </a:rPr>
              <a:t>02</a:t>
            </a:r>
            <a:endParaRPr lang="ru-RU" sz="3600" dirty="0">
              <a:solidFill>
                <a:srgbClr val="312782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847B478C-D4B8-A7D9-7819-0B8F69C74CF6}"/>
              </a:ext>
            </a:extLst>
          </p:cNvPr>
          <p:cNvSpPr txBox="1">
            <a:spLocks/>
          </p:cNvSpPr>
          <p:nvPr/>
        </p:nvSpPr>
        <p:spPr>
          <a:xfrm>
            <a:off x="928113" y="1144917"/>
            <a:ext cx="952500" cy="6270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312782"/>
                </a:solidFill>
                <a:latin typeface="Montserrat Bold" panose="00000800000000000000" pitchFamily="2" charset="-52"/>
              </a:rPr>
              <a:t>01</a:t>
            </a:r>
            <a:endParaRPr lang="ru-RU" sz="3600" dirty="0">
              <a:solidFill>
                <a:srgbClr val="312782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B20517C6-F858-2A77-C688-1C07C743DE6A}"/>
              </a:ext>
            </a:extLst>
          </p:cNvPr>
          <p:cNvSpPr txBox="1">
            <a:spLocks/>
          </p:cNvSpPr>
          <p:nvPr/>
        </p:nvSpPr>
        <p:spPr>
          <a:xfrm>
            <a:off x="7479289" y="1149543"/>
            <a:ext cx="952500" cy="6270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312782"/>
                </a:solidFill>
                <a:latin typeface="Montserrat Bold" panose="00000800000000000000" pitchFamily="2" charset="-52"/>
              </a:rPr>
              <a:t>03</a:t>
            </a:r>
            <a:endParaRPr lang="ru-RU" sz="3600" dirty="0">
              <a:solidFill>
                <a:srgbClr val="31278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D14961F-E456-51DC-5F17-4D8FC18DC64F}"/>
              </a:ext>
            </a:extLst>
          </p:cNvPr>
          <p:cNvSpPr txBox="1"/>
          <p:nvPr/>
        </p:nvSpPr>
        <p:spPr>
          <a:xfrm>
            <a:off x="11625837" y="6366477"/>
            <a:ext cx="789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buClr>
                <a:schemeClr val="bg1"/>
              </a:buClr>
            </a:pPr>
            <a:r>
              <a:rPr lang="ru-RU" b="1" dirty="0">
                <a:solidFill>
                  <a:schemeClr val="tx1"/>
                </a:solidFill>
                <a:latin typeface="Montserrat" pitchFamily="2" charset="-52"/>
              </a:rPr>
              <a:t>8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0CFA0CE-3DE3-4D6F-8178-C0D7303782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18850" y="2428624"/>
            <a:ext cx="952500" cy="631544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C6DCD154-580A-4844-A4B8-BAA773C5642D}"/>
              </a:ext>
            </a:extLst>
          </p:cNvPr>
          <p:cNvGrpSpPr/>
          <p:nvPr/>
        </p:nvGrpSpPr>
        <p:grpSpPr>
          <a:xfrm>
            <a:off x="-546314" y="3146295"/>
            <a:ext cx="5423307" cy="4244465"/>
            <a:chOff x="-317907" y="3369777"/>
            <a:chExt cx="6276641" cy="4913288"/>
          </a:xfrm>
        </p:grpSpPr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F7A2F91E-7BAC-431F-B8A3-9F8F025506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l="18021" t="7593" r="18750" b="22037"/>
            <a:stretch/>
          </p:blipFill>
          <p:spPr>
            <a:xfrm>
              <a:off x="1126384" y="3775305"/>
              <a:ext cx="4387850" cy="2746924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59083CBF-6567-4360-9EE5-86B216642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7907" y="3369777"/>
              <a:ext cx="6276641" cy="4913288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C1D19E1E-886D-4B49-AD04-6C29358A22DF}"/>
              </a:ext>
            </a:extLst>
          </p:cNvPr>
          <p:cNvGrpSpPr/>
          <p:nvPr/>
        </p:nvGrpSpPr>
        <p:grpSpPr>
          <a:xfrm>
            <a:off x="3886199" y="5029199"/>
            <a:ext cx="1556239" cy="1573824"/>
            <a:chOff x="3476625" y="4972359"/>
            <a:chExt cx="1762125" cy="174440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EAC1DA98-E563-44DA-B978-42CBFF8352A9}"/>
                </a:ext>
              </a:extLst>
            </p:cNvPr>
            <p:cNvSpPr/>
            <p:nvPr/>
          </p:nvSpPr>
          <p:spPr>
            <a:xfrm>
              <a:off x="3476625" y="4972359"/>
              <a:ext cx="1762125" cy="1744401"/>
            </a:xfrm>
            <a:prstGeom prst="rect">
              <a:avLst/>
            </a:prstGeom>
            <a:solidFill>
              <a:schemeClr val="bg1"/>
            </a:solidFill>
            <a:ln w="53975">
              <a:gradFill>
                <a:gsLst>
                  <a:gs pos="0">
                    <a:srgbClr val="A73E8E"/>
                  </a:gs>
                  <a:gs pos="100000">
                    <a:srgbClr val="31278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10A40E47-2965-45B0-AE58-A93104EC6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684" y="5131413"/>
              <a:ext cx="1442858" cy="1442858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D218FE7-04A7-4C76-8556-8560F718D117}"/>
              </a:ext>
            </a:extLst>
          </p:cNvPr>
          <p:cNvSpPr txBox="1"/>
          <p:nvPr/>
        </p:nvSpPr>
        <p:spPr>
          <a:xfrm>
            <a:off x="4981931" y="3334516"/>
            <a:ext cx="6317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dirty="0">
                <a:solidFill>
                  <a:srgbClr val="312782"/>
                </a:solidFill>
                <a:latin typeface="Montserrat Bold" panose="00000800000000000000" pitchFamily="2" charset="-52"/>
                <a:ea typeface="+mj-ea"/>
                <a:cs typeface="+mj-cs"/>
              </a:rPr>
              <a:t>КОД содержит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AEFFA94F-4B02-4B5C-ACA1-F6CE71B94753}"/>
              </a:ext>
            </a:extLst>
          </p:cNvPr>
          <p:cNvGrpSpPr/>
          <p:nvPr/>
        </p:nvGrpSpPr>
        <p:grpSpPr>
          <a:xfrm rot="9106810" flipH="1">
            <a:off x="2702854" y="5377110"/>
            <a:ext cx="1219245" cy="1019158"/>
            <a:chOff x="1124458" y="1809649"/>
            <a:chExt cx="1615774" cy="1443711"/>
          </a:xfrm>
        </p:grpSpPr>
        <p:sp>
          <p:nvSpPr>
            <p:cNvPr id="26" name="Дуга 25">
              <a:extLst>
                <a:ext uri="{FF2B5EF4-FFF2-40B4-BE49-F238E27FC236}">
                  <a16:creationId xmlns="" xmlns:a16="http://schemas.microsoft.com/office/drawing/2014/main" id="{EC09434A-895F-4FD0-833A-FEE59C203C23}"/>
                </a:ext>
              </a:extLst>
            </p:cNvPr>
            <p:cNvSpPr/>
            <p:nvPr/>
          </p:nvSpPr>
          <p:spPr>
            <a:xfrm rot="16361817">
              <a:off x="1253960" y="1767089"/>
              <a:ext cx="1443711" cy="1528832"/>
            </a:xfrm>
            <a:prstGeom prst="arc">
              <a:avLst>
                <a:gd name="adj1" fmla="val 15931671"/>
                <a:gd name="adj2" fmla="val 430785"/>
              </a:avLst>
            </a:prstGeom>
            <a:ln w="47625" cap="flat" cmpd="sng" algn="ctr">
              <a:solidFill>
                <a:srgbClr val="A73E8E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Равнобедренный треугольник 26">
              <a:extLst>
                <a:ext uri="{FF2B5EF4-FFF2-40B4-BE49-F238E27FC236}">
                  <a16:creationId xmlns="" xmlns:a16="http://schemas.microsoft.com/office/drawing/2014/main" id="{43CED04A-87BB-40C3-8F7C-9ACE76B16F4E}"/>
                </a:ext>
              </a:extLst>
            </p:cNvPr>
            <p:cNvSpPr/>
            <p:nvPr/>
          </p:nvSpPr>
          <p:spPr>
            <a:xfrm rot="11079409">
              <a:off x="1124458" y="2498589"/>
              <a:ext cx="153690" cy="162787"/>
            </a:xfrm>
            <a:prstGeom prst="triangle">
              <a:avLst/>
            </a:prstGeom>
            <a:solidFill>
              <a:srgbClr val="A73E8E"/>
            </a:solidFill>
            <a:ln>
              <a:solidFill>
                <a:srgbClr val="A73E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1D655C5F-36E4-4784-B2E5-16BE7EDB60E0}"/>
              </a:ext>
            </a:extLst>
          </p:cNvPr>
          <p:cNvGrpSpPr/>
          <p:nvPr/>
        </p:nvGrpSpPr>
        <p:grpSpPr>
          <a:xfrm flipH="1">
            <a:off x="4764551" y="2656097"/>
            <a:ext cx="1219245" cy="1019158"/>
            <a:chOff x="1124458" y="1809649"/>
            <a:chExt cx="1615774" cy="1443711"/>
          </a:xfrm>
        </p:grpSpPr>
        <p:sp>
          <p:nvSpPr>
            <p:cNvPr id="29" name="Дуга 28">
              <a:extLst>
                <a:ext uri="{FF2B5EF4-FFF2-40B4-BE49-F238E27FC236}">
                  <a16:creationId xmlns="" xmlns:a16="http://schemas.microsoft.com/office/drawing/2014/main" id="{654A8FD4-3280-426C-AACF-12EDFC3D4DD9}"/>
                </a:ext>
              </a:extLst>
            </p:cNvPr>
            <p:cNvSpPr/>
            <p:nvPr/>
          </p:nvSpPr>
          <p:spPr>
            <a:xfrm rot="16361817">
              <a:off x="1253960" y="1767089"/>
              <a:ext cx="1443711" cy="1528832"/>
            </a:xfrm>
            <a:prstGeom prst="arc">
              <a:avLst>
                <a:gd name="adj1" fmla="val 15931671"/>
                <a:gd name="adj2" fmla="val 430785"/>
              </a:avLst>
            </a:prstGeom>
            <a:ln w="47625" cap="flat" cmpd="sng" algn="ctr">
              <a:solidFill>
                <a:srgbClr val="312782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312782"/>
                </a:solidFill>
              </a:endParaRPr>
            </a:p>
          </p:txBody>
        </p:sp>
        <p:sp>
          <p:nvSpPr>
            <p:cNvPr id="30" name="Равнобедренный треугольник 29">
              <a:extLst>
                <a:ext uri="{FF2B5EF4-FFF2-40B4-BE49-F238E27FC236}">
                  <a16:creationId xmlns="" xmlns:a16="http://schemas.microsoft.com/office/drawing/2014/main" id="{81709859-5F9E-4AB4-AB7D-4E01E5F80EFF}"/>
                </a:ext>
              </a:extLst>
            </p:cNvPr>
            <p:cNvSpPr/>
            <p:nvPr/>
          </p:nvSpPr>
          <p:spPr>
            <a:xfrm rot="11079409">
              <a:off x="1124458" y="2498589"/>
              <a:ext cx="153690" cy="162787"/>
            </a:xfrm>
            <a:prstGeom prst="triangle">
              <a:avLst/>
            </a:prstGeom>
            <a:solidFill>
              <a:srgbClr val="312782"/>
            </a:solidFill>
            <a:ln>
              <a:solidFill>
                <a:srgbClr val="3127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312782"/>
                </a:solidFill>
              </a:endParaRPr>
            </a:p>
          </p:txBody>
        </p:sp>
      </p:grpSp>
      <p:sp>
        <p:nvSpPr>
          <p:cNvPr id="31" name="Подзаголовок 2">
            <a:extLst>
              <a:ext uri="{FF2B5EF4-FFF2-40B4-BE49-F238E27FC236}">
                <a16:creationId xmlns="" xmlns:a16="http://schemas.microsoft.com/office/drawing/2014/main" id="{9857867B-82DE-4F7A-8E3F-022B67EEF53F}"/>
              </a:ext>
            </a:extLst>
          </p:cNvPr>
          <p:cNvSpPr txBox="1">
            <a:spLocks/>
          </p:cNvSpPr>
          <p:nvPr/>
        </p:nvSpPr>
        <p:spPr>
          <a:xfrm>
            <a:off x="7557513" y="1757224"/>
            <a:ext cx="3440687" cy="1474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ru-RU" sz="1400" dirty="0">
                <a:latin typeface="Montserrat" pitchFamily="2" charset="-52"/>
              </a:rPr>
              <a:t>Режим доступа к конкретному варианту задания </a:t>
            </a:r>
            <a:br>
              <a:rPr lang="ru-RU" sz="1400" dirty="0">
                <a:latin typeface="Montserrat" pitchFamily="2" charset="-52"/>
              </a:rPr>
            </a:br>
            <a:r>
              <a:rPr lang="ru-RU" sz="1400" dirty="0">
                <a:latin typeface="Montserrat" pitchFamily="2" charset="-52"/>
              </a:rPr>
              <a:t>для выпускника, </a:t>
            </a:r>
            <a:br>
              <a:rPr lang="ru-RU" sz="1400" dirty="0">
                <a:latin typeface="Montserrat" pitchFamily="2" charset="-52"/>
              </a:rPr>
            </a:br>
            <a:r>
              <a:rPr lang="ru-RU" sz="1400" dirty="0">
                <a:latin typeface="Montserrat" pitchFamily="2" charset="-52"/>
              </a:rPr>
              <a:t>а также к критериям </a:t>
            </a:r>
            <a:br>
              <a:rPr lang="ru-RU" sz="1400" dirty="0">
                <a:latin typeface="Montserrat" pitchFamily="2" charset="-52"/>
              </a:rPr>
            </a:br>
            <a:r>
              <a:rPr lang="ru-RU" sz="1400" dirty="0">
                <a:latin typeface="Montserrat" pitchFamily="2" charset="-52"/>
              </a:rPr>
              <a:t>их оценивания только в день  демонстрационного экзамена</a:t>
            </a:r>
          </a:p>
        </p:txBody>
      </p:sp>
    </p:spTree>
    <p:extLst>
      <p:ext uri="{BB962C8B-B14F-4D97-AF65-F5344CB8AC3E}">
        <p14:creationId xmlns="" xmlns:p14="http://schemas.microsoft.com/office/powerpoint/2010/main" val="1003177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46D0896F-8282-42C2-A6A9-CE540A77A4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310" r="51074"/>
          <a:stretch/>
        </p:blipFill>
        <p:spPr>
          <a:xfrm>
            <a:off x="0" y="-15876"/>
            <a:ext cx="7723819" cy="687387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E2B21D1-7836-005A-9FB9-5619986CD56F}"/>
              </a:ext>
            </a:extLst>
          </p:cNvPr>
          <p:cNvSpPr/>
          <p:nvPr/>
        </p:nvSpPr>
        <p:spPr>
          <a:xfrm>
            <a:off x="6415314" y="0"/>
            <a:ext cx="5813298" cy="6858000"/>
          </a:xfrm>
          <a:prstGeom prst="rect">
            <a:avLst/>
          </a:prstGeom>
          <a:solidFill>
            <a:srgbClr val="41B2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бъект 2">
            <a:extLst>
              <a:ext uri="{FF2B5EF4-FFF2-40B4-BE49-F238E27FC236}">
                <a16:creationId xmlns="" xmlns:a16="http://schemas.microsoft.com/office/drawing/2014/main" id="{D2392682-2B2F-5657-128A-AC9AFB6699E5}"/>
              </a:ext>
            </a:extLst>
          </p:cNvPr>
          <p:cNvSpPr txBox="1">
            <a:spLocks/>
          </p:cNvSpPr>
          <p:nvPr/>
        </p:nvSpPr>
        <p:spPr>
          <a:xfrm>
            <a:off x="6912480" y="1489090"/>
            <a:ext cx="4516278" cy="407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AFD"/>
              </a:buClr>
              <a:buNone/>
            </a:pPr>
            <a:endParaRPr lang="ru-RU" sz="1800" b="1" dirty="0">
              <a:latin typeface="Montserrat" pitchFamily="2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46F3B97-A92A-3FC8-BA0F-94CD56CACACC}"/>
              </a:ext>
            </a:extLst>
          </p:cNvPr>
          <p:cNvSpPr txBox="1"/>
          <p:nvPr/>
        </p:nvSpPr>
        <p:spPr>
          <a:xfrm>
            <a:off x="108407" y="173720"/>
            <a:ext cx="67596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41B28E"/>
                </a:solidFill>
                <a:latin typeface="Montserrat Bold" panose="00000800000000000000" pitchFamily="2" charset="-52"/>
                <a:ea typeface="+mj-ea"/>
                <a:cs typeface="+mj-cs"/>
              </a:rPr>
              <a:t>Перевод баллов демонстрационного экзамена в оценку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823138-0BC9-9023-4624-7AF2432AE8EB}"/>
              </a:ext>
            </a:extLst>
          </p:cNvPr>
          <p:cNvSpPr txBox="1"/>
          <p:nvPr/>
        </p:nvSpPr>
        <p:spPr>
          <a:xfrm>
            <a:off x="11513737" y="6363816"/>
            <a:ext cx="8548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buClr>
                <a:schemeClr val="bg1"/>
              </a:buClr>
            </a:pP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9</a:t>
            </a:r>
          </a:p>
        </p:txBody>
      </p:sp>
      <p:sp>
        <p:nvSpPr>
          <p:cNvPr id="35" name="Подзаголовок 2">
            <a:extLst>
              <a:ext uri="{FF2B5EF4-FFF2-40B4-BE49-F238E27FC236}">
                <a16:creationId xmlns="" xmlns:a16="http://schemas.microsoft.com/office/drawing/2014/main" id="{B635DA82-5B08-409D-A7AB-9935177A5A89}"/>
              </a:ext>
            </a:extLst>
          </p:cNvPr>
          <p:cNvSpPr txBox="1">
            <a:spLocks/>
          </p:cNvSpPr>
          <p:nvPr/>
        </p:nvSpPr>
        <p:spPr>
          <a:xfrm>
            <a:off x="188404" y="2834837"/>
            <a:ext cx="4324350" cy="1238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ru-RU" sz="1400" dirty="0">
                <a:latin typeface="Montserrat" pitchFamily="2" charset="-52"/>
              </a:rPr>
              <a:t>100-балльная шкала</a:t>
            </a:r>
            <a:br>
              <a:rPr lang="ru-RU" sz="1400" dirty="0">
                <a:latin typeface="Montserrat" pitchFamily="2" charset="-52"/>
              </a:rPr>
            </a:br>
            <a:r>
              <a:rPr lang="ru-RU" sz="1400" dirty="0">
                <a:latin typeface="Montserrat" pitchFamily="2" charset="-52"/>
              </a:rPr>
              <a:t>оценивания </a:t>
            </a:r>
            <a:br>
              <a:rPr lang="ru-RU" sz="1400" dirty="0">
                <a:latin typeface="Montserrat" pitchFamily="2" charset="-52"/>
              </a:rPr>
            </a:br>
            <a:r>
              <a:rPr lang="ru-RU" sz="1400" dirty="0">
                <a:latin typeface="Montserrat" pitchFamily="2" charset="-52"/>
              </a:rPr>
              <a:t>выполнения заданий </a:t>
            </a:r>
            <a:br>
              <a:rPr lang="ru-RU" sz="1400" dirty="0">
                <a:latin typeface="Montserrat" pitchFamily="2" charset="-52"/>
              </a:rPr>
            </a:br>
            <a:r>
              <a:rPr lang="ru-RU" sz="1400" dirty="0">
                <a:latin typeface="Montserrat" pitchFamily="2" charset="-52"/>
              </a:rPr>
              <a:t>демонстрационного </a:t>
            </a:r>
            <a:br>
              <a:rPr lang="ru-RU" sz="1400" dirty="0">
                <a:latin typeface="Montserrat" pitchFamily="2" charset="-52"/>
              </a:rPr>
            </a:br>
            <a:r>
              <a:rPr lang="ru-RU" sz="1400" dirty="0">
                <a:latin typeface="Montserrat" pitchFamily="2" charset="-52"/>
              </a:rPr>
              <a:t>экзамена</a:t>
            </a:r>
          </a:p>
        </p:txBody>
      </p:sp>
      <p:sp>
        <p:nvSpPr>
          <p:cNvPr id="36" name="Заголовок 1">
            <a:extLst>
              <a:ext uri="{FF2B5EF4-FFF2-40B4-BE49-F238E27FC236}">
                <a16:creationId xmlns="" xmlns:a16="http://schemas.microsoft.com/office/drawing/2014/main" id="{45659B27-C643-4FBF-A7C2-A98483931933}"/>
              </a:ext>
            </a:extLst>
          </p:cNvPr>
          <p:cNvSpPr txBox="1">
            <a:spLocks/>
          </p:cNvSpPr>
          <p:nvPr/>
        </p:nvSpPr>
        <p:spPr>
          <a:xfrm>
            <a:off x="185399" y="2293416"/>
            <a:ext cx="952500" cy="627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rgbClr val="41B28E"/>
                </a:solidFill>
                <a:latin typeface="Montserrat Bold" panose="00000800000000000000" pitchFamily="2" charset="-52"/>
              </a:rPr>
              <a:t>01</a:t>
            </a:r>
            <a:endParaRPr lang="ru-RU" sz="4400" dirty="0">
              <a:solidFill>
                <a:srgbClr val="41B28E"/>
              </a:solidFill>
            </a:endParaRPr>
          </a:p>
        </p:txBody>
      </p:sp>
      <p:sp>
        <p:nvSpPr>
          <p:cNvPr id="37" name="Подзаголовок 2">
            <a:extLst>
              <a:ext uri="{FF2B5EF4-FFF2-40B4-BE49-F238E27FC236}">
                <a16:creationId xmlns="" xmlns:a16="http://schemas.microsoft.com/office/drawing/2014/main" id="{C4714BF1-E0E4-46B0-B860-996ADBD022E7}"/>
              </a:ext>
            </a:extLst>
          </p:cNvPr>
          <p:cNvSpPr txBox="1">
            <a:spLocks/>
          </p:cNvSpPr>
          <p:nvPr/>
        </p:nvSpPr>
        <p:spPr>
          <a:xfrm>
            <a:off x="193704" y="5210034"/>
            <a:ext cx="4324350" cy="1189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ru-RU" sz="1400" dirty="0">
                <a:latin typeface="Montserrat" pitchFamily="2" charset="-52"/>
              </a:rPr>
              <a:t>Сроки оценивания </a:t>
            </a:r>
            <a:br>
              <a:rPr lang="ru-RU" sz="1400" dirty="0">
                <a:latin typeface="Montserrat" pitchFamily="2" charset="-52"/>
              </a:rPr>
            </a:br>
            <a:r>
              <a:rPr lang="ru-RU" sz="1400" dirty="0">
                <a:latin typeface="Montserrat" pitchFamily="2" charset="-52"/>
              </a:rPr>
              <a:t>результатов </a:t>
            </a:r>
            <a:br>
              <a:rPr lang="ru-RU" sz="1400" dirty="0">
                <a:latin typeface="Montserrat" pitchFamily="2" charset="-52"/>
              </a:rPr>
            </a:br>
            <a:r>
              <a:rPr lang="ru-RU" sz="1400" dirty="0">
                <a:latin typeface="Montserrat" pitchFamily="2" charset="-52"/>
              </a:rPr>
              <a:t>демонстрационного </a:t>
            </a:r>
            <a:br>
              <a:rPr lang="ru-RU" sz="1400" dirty="0">
                <a:latin typeface="Montserrat" pitchFamily="2" charset="-52"/>
              </a:rPr>
            </a:br>
            <a:r>
              <a:rPr lang="ru-RU" sz="1400" dirty="0">
                <a:latin typeface="Montserrat" pitchFamily="2" charset="-52"/>
              </a:rPr>
              <a:t>экзамена 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ru-RU" sz="1400" dirty="0">
                <a:latin typeface="Montserrat" pitchFamily="2" charset="-52"/>
              </a:rPr>
              <a:t>и подготовки протокола</a:t>
            </a:r>
          </a:p>
        </p:txBody>
      </p:sp>
      <p:sp>
        <p:nvSpPr>
          <p:cNvPr id="38" name="Заголовок 1">
            <a:extLst>
              <a:ext uri="{FF2B5EF4-FFF2-40B4-BE49-F238E27FC236}">
                <a16:creationId xmlns="" xmlns:a16="http://schemas.microsoft.com/office/drawing/2014/main" id="{0D1E6332-1CB1-40F9-8E4F-3665777420E8}"/>
              </a:ext>
            </a:extLst>
          </p:cNvPr>
          <p:cNvSpPr txBox="1">
            <a:spLocks/>
          </p:cNvSpPr>
          <p:nvPr/>
        </p:nvSpPr>
        <p:spPr>
          <a:xfrm>
            <a:off x="146058" y="4638440"/>
            <a:ext cx="952500" cy="627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rgbClr val="41B28E"/>
                </a:solidFill>
                <a:latin typeface="Montserrat Bold" panose="00000800000000000000" pitchFamily="2" charset="-52"/>
              </a:rPr>
              <a:t>0</a:t>
            </a:r>
            <a:r>
              <a:rPr lang="ru-RU" sz="4400" dirty="0">
                <a:solidFill>
                  <a:srgbClr val="41B28E"/>
                </a:solidFill>
                <a:latin typeface="Montserrat Bold" panose="00000800000000000000" pitchFamily="2" charset="-52"/>
              </a:rPr>
              <a:t>2</a:t>
            </a:r>
            <a:endParaRPr lang="ru-RU" sz="4400" dirty="0">
              <a:solidFill>
                <a:srgbClr val="41B28E"/>
              </a:solidFill>
            </a:endParaRPr>
          </a:p>
        </p:txBody>
      </p:sp>
      <p:sp>
        <p:nvSpPr>
          <p:cNvPr id="39" name="Подзаголовок 2">
            <a:extLst>
              <a:ext uri="{FF2B5EF4-FFF2-40B4-BE49-F238E27FC236}">
                <a16:creationId xmlns="" xmlns:a16="http://schemas.microsoft.com/office/drawing/2014/main" id="{6AB1DE76-C5DA-46B6-A91F-2D1D6C5AD0F0}"/>
              </a:ext>
            </a:extLst>
          </p:cNvPr>
          <p:cNvSpPr txBox="1">
            <a:spLocks/>
          </p:cNvSpPr>
          <p:nvPr/>
        </p:nvSpPr>
        <p:spPr>
          <a:xfrm>
            <a:off x="2766801" y="2785283"/>
            <a:ext cx="3594857" cy="740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ru-RU" sz="1400" dirty="0">
                <a:latin typeface="Montserrat" pitchFamily="2" charset="-52"/>
              </a:rPr>
              <a:t>Распределение максимальных значений баллов оценки выполнения заданий в зависимости от вида аттестации, уровня демонстрационного экзамена </a:t>
            </a:r>
            <a:br>
              <a:rPr lang="ru-RU" sz="1400" dirty="0">
                <a:latin typeface="Montserrat" pitchFamily="2" charset="-52"/>
              </a:rPr>
            </a:br>
            <a:r>
              <a:rPr lang="ru-RU" sz="1400" dirty="0">
                <a:latin typeface="Montserrat" pitchFamily="2" charset="-52"/>
              </a:rPr>
              <a:t>и с учетом составных частей КОД</a:t>
            </a:r>
          </a:p>
        </p:txBody>
      </p:sp>
      <p:sp>
        <p:nvSpPr>
          <p:cNvPr id="40" name="Заголовок 1">
            <a:extLst>
              <a:ext uri="{FF2B5EF4-FFF2-40B4-BE49-F238E27FC236}">
                <a16:creationId xmlns="" xmlns:a16="http://schemas.microsoft.com/office/drawing/2014/main" id="{CDCBBECD-20EC-4D0F-A479-8D3FFB63DBC3}"/>
              </a:ext>
            </a:extLst>
          </p:cNvPr>
          <p:cNvSpPr txBox="1">
            <a:spLocks/>
          </p:cNvSpPr>
          <p:nvPr/>
        </p:nvSpPr>
        <p:spPr>
          <a:xfrm>
            <a:off x="2758290" y="2250158"/>
            <a:ext cx="952500" cy="627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rgbClr val="41B28E"/>
                </a:solidFill>
                <a:latin typeface="Montserrat Bold" panose="00000800000000000000" pitchFamily="2" charset="-52"/>
              </a:rPr>
              <a:t>0</a:t>
            </a:r>
            <a:r>
              <a:rPr lang="ru-RU" sz="4400" dirty="0">
                <a:solidFill>
                  <a:srgbClr val="41B28E"/>
                </a:solidFill>
                <a:latin typeface="Montserrat Bold" panose="00000800000000000000" pitchFamily="2" charset="-52"/>
              </a:rPr>
              <a:t>3</a:t>
            </a:r>
            <a:endParaRPr lang="ru-RU" sz="4400" dirty="0">
              <a:solidFill>
                <a:srgbClr val="41B28E"/>
              </a:solidFill>
            </a:endParaRPr>
          </a:p>
        </p:txBody>
      </p:sp>
      <p:sp>
        <p:nvSpPr>
          <p:cNvPr id="41" name="Подзаголовок 2">
            <a:extLst>
              <a:ext uri="{FF2B5EF4-FFF2-40B4-BE49-F238E27FC236}">
                <a16:creationId xmlns="" xmlns:a16="http://schemas.microsoft.com/office/drawing/2014/main" id="{57B6761D-176B-4DAF-B506-44B312CE7D5A}"/>
              </a:ext>
            </a:extLst>
          </p:cNvPr>
          <p:cNvSpPr txBox="1">
            <a:spLocks/>
          </p:cNvSpPr>
          <p:nvPr/>
        </p:nvSpPr>
        <p:spPr>
          <a:xfrm>
            <a:off x="2809945" y="5210034"/>
            <a:ext cx="2908940" cy="1189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ru-RU" sz="1400" dirty="0">
                <a:latin typeface="Montserrat" pitchFamily="2" charset="-52"/>
              </a:rPr>
              <a:t>Шкала перевода баллов демонстрационного экзамена в оценку</a:t>
            </a:r>
          </a:p>
        </p:txBody>
      </p:sp>
      <p:sp>
        <p:nvSpPr>
          <p:cNvPr id="42" name="Заголовок 1">
            <a:extLst>
              <a:ext uri="{FF2B5EF4-FFF2-40B4-BE49-F238E27FC236}">
                <a16:creationId xmlns="" xmlns:a16="http://schemas.microsoft.com/office/drawing/2014/main" id="{E2C44CF2-D14C-4528-B578-4F3A1A46F1EA}"/>
              </a:ext>
            </a:extLst>
          </p:cNvPr>
          <p:cNvSpPr txBox="1">
            <a:spLocks/>
          </p:cNvSpPr>
          <p:nvPr/>
        </p:nvSpPr>
        <p:spPr>
          <a:xfrm>
            <a:off x="2766801" y="4716612"/>
            <a:ext cx="952500" cy="627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rgbClr val="41B28E"/>
                </a:solidFill>
                <a:latin typeface="Montserrat Bold" panose="00000800000000000000" pitchFamily="2" charset="-52"/>
              </a:rPr>
              <a:t>0</a:t>
            </a:r>
            <a:r>
              <a:rPr lang="ru-RU" sz="4400" dirty="0">
                <a:solidFill>
                  <a:srgbClr val="41B28E"/>
                </a:solidFill>
                <a:latin typeface="Montserrat Bold" panose="00000800000000000000" pitchFamily="2" charset="-52"/>
              </a:rPr>
              <a:t>4</a:t>
            </a:r>
            <a:endParaRPr lang="ru-RU" sz="4400" dirty="0">
              <a:solidFill>
                <a:srgbClr val="41B28E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3891390B-C4A2-4B68-9E9E-AB7136AF7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89290149"/>
              </p:ext>
            </p:extLst>
          </p:nvPr>
        </p:nvGraphicFramePr>
        <p:xfrm>
          <a:off x="6566371" y="1022003"/>
          <a:ext cx="5573483" cy="238608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537227">
                  <a:extLst>
                    <a:ext uri="{9D8B030D-6E8A-4147-A177-3AD203B41FA5}">
                      <a16:colId xmlns="" xmlns:a16="http://schemas.microsoft.com/office/drawing/2014/main" val="3738792005"/>
                    </a:ext>
                  </a:extLst>
                </a:gridCol>
                <a:gridCol w="1537227">
                  <a:extLst>
                    <a:ext uri="{9D8B030D-6E8A-4147-A177-3AD203B41FA5}">
                      <a16:colId xmlns="" xmlns:a16="http://schemas.microsoft.com/office/drawing/2014/main" val="1980072464"/>
                    </a:ext>
                  </a:extLst>
                </a:gridCol>
                <a:gridCol w="1265317">
                  <a:extLst>
                    <a:ext uri="{9D8B030D-6E8A-4147-A177-3AD203B41FA5}">
                      <a16:colId xmlns="" xmlns:a16="http://schemas.microsoft.com/office/drawing/2014/main" val="602259449"/>
                    </a:ext>
                  </a:extLst>
                </a:gridCol>
                <a:gridCol w="1233712">
                  <a:extLst>
                    <a:ext uri="{9D8B030D-6E8A-4147-A177-3AD203B41FA5}">
                      <a16:colId xmlns="" xmlns:a16="http://schemas.microsoft.com/office/drawing/2014/main" val="1280213474"/>
                    </a:ext>
                  </a:extLst>
                </a:gridCol>
              </a:tblGrid>
              <a:tr h="647362">
                <a:tc>
                  <a:txBody>
                    <a:bodyPr/>
                    <a:lstStyle/>
                    <a:p>
                      <a:pPr marL="5080" algn="ctr">
                        <a:lnSpc>
                          <a:spcPct val="114000"/>
                        </a:lnSpc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0000500000000000000" pitchFamily="2" charset="-52"/>
                        </a:rPr>
                        <a:t>Вид</a:t>
                      </a:r>
                      <a:r>
                        <a:rPr lang="ru-RU" sz="1000" spc="1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000" spc="-1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0000500000000000000" pitchFamily="2" charset="-52"/>
                        </a:rPr>
                        <a:t>аттестации</a:t>
                      </a:r>
                      <a:endParaRPr lang="ru-RU" sz="1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14000"/>
                        </a:lnSpc>
                      </a:pPr>
                      <a:r>
                        <a:rPr lang="ru-RU" sz="1000" spc="-1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0000500000000000000" pitchFamily="2" charset="-52"/>
                        </a:rPr>
                        <a:t>Уровень демонстрационного экзамена</a:t>
                      </a:r>
                      <a:endParaRPr lang="ru-RU" sz="1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" marR="9017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0000500000000000000" pitchFamily="2" charset="-52"/>
                        </a:rPr>
                        <a:t>Составная часть КОД</a:t>
                      </a:r>
                      <a:endParaRPr lang="ru-RU" sz="1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14000"/>
                        </a:lnSpc>
                      </a:pPr>
                      <a:r>
                        <a:rPr lang="ru-RU" sz="1000" spc="-1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0000500000000000000" pitchFamily="2" charset="-52"/>
                        </a:rPr>
                        <a:t>Максимальный балл</a:t>
                      </a:r>
                      <a:endParaRPr lang="ru-RU" sz="1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667019808"/>
                  </a:ext>
                </a:extLst>
              </a:tr>
              <a:tr h="357084">
                <a:tc>
                  <a:txBody>
                    <a:bodyPr/>
                    <a:lstStyle/>
                    <a:p>
                      <a:pPr marL="101600" marR="9652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effectLst/>
                          <a:latin typeface="Montserrat" panose="00000500000000000000" pitchFamily="2" charset="-52"/>
                        </a:rPr>
                        <a:t>Промежуточная аттестация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0" marR="9652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effectLst/>
                          <a:latin typeface="Montserrat" panose="00000500000000000000" pitchFamily="2" charset="-52"/>
                        </a:rPr>
                        <a:t>–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0" marR="9652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effectLst/>
                          <a:latin typeface="Montserrat" panose="00000500000000000000" pitchFamily="2" charset="-52"/>
                        </a:rPr>
                        <a:t>Инвариантная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0" marR="9652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effectLst/>
                          <a:latin typeface="Montserrat" panose="00000500000000000000" pitchFamily="2" charset="-52"/>
                        </a:rPr>
                        <a:t>26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419918020"/>
                  </a:ext>
                </a:extLst>
              </a:tr>
              <a:tr h="310385">
                <a:tc rowSpan="3">
                  <a:txBody>
                    <a:bodyPr/>
                    <a:lstStyle/>
                    <a:p>
                      <a:pPr marL="101600" marR="9652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effectLst/>
                          <a:latin typeface="Montserrat" panose="00000500000000000000" pitchFamily="2" charset="-52"/>
                        </a:rPr>
                        <a:t>ГИА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0" marR="9652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effectLst/>
                          <a:latin typeface="Montserrat" panose="00000500000000000000" pitchFamily="2" charset="-52"/>
                        </a:rPr>
                        <a:t>Базовый уровень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0" marR="9652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effectLst/>
                          <a:latin typeface="Montserrat" panose="00000500000000000000" pitchFamily="2" charset="-52"/>
                        </a:rPr>
                        <a:t>Инвариантная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14000"/>
                        </a:lnSpc>
                      </a:pPr>
                      <a:r>
                        <a:rPr lang="ru-RU" sz="1000" spc="-10" dirty="0">
                          <a:effectLst/>
                          <a:latin typeface="Montserrat" panose="00000500000000000000" pitchFamily="2" charset="-52"/>
                        </a:rPr>
                        <a:t>50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352598637"/>
                  </a:ext>
                </a:extLst>
              </a:tr>
              <a:tr h="357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9652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effectLst/>
                          <a:latin typeface="Montserrat" panose="00000500000000000000" pitchFamily="2" charset="-52"/>
                        </a:rPr>
                        <a:t>Профильный уровень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0" marR="9652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effectLst/>
                          <a:latin typeface="Montserrat" panose="00000500000000000000" pitchFamily="2" charset="-52"/>
                        </a:rPr>
                        <a:t>Инвариантная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14000"/>
                        </a:lnSpc>
                      </a:pPr>
                      <a:r>
                        <a:rPr lang="ru-RU" sz="1000" spc="-10" dirty="0">
                          <a:effectLst/>
                          <a:latin typeface="Montserrat" panose="00000500000000000000" pitchFamily="2" charset="-52"/>
                        </a:rPr>
                        <a:t>80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664313936"/>
                  </a:ext>
                </a:extLst>
              </a:tr>
              <a:tr h="357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9652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effectLst/>
                          <a:latin typeface="Montserrat" panose="00000500000000000000" pitchFamily="2" charset="-52"/>
                        </a:rPr>
                        <a:t>Профильный уровень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0" marR="9652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effectLst/>
                          <a:latin typeface="Montserrat" panose="00000500000000000000" pitchFamily="2" charset="-52"/>
                        </a:rPr>
                        <a:t>Вариативная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14000"/>
                        </a:lnSpc>
                      </a:pPr>
                      <a:r>
                        <a:rPr lang="ru-RU" sz="1000" spc="-10" dirty="0">
                          <a:effectLst/>
                          <a:latin typeface="Montserrat" panose="00000500000000000000" pitchFamily="2" charset="-52"/>
                        </a:rPr>
                        <a:t>20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958172077"/>
                  </a:ext>
                </a:extLst>
              </a:tr>
              <a:tr h="357084">
                <a:tc gridSpan="3">
                  <a:txBody>
                    <a:bodyPr/>
                    <a:lstStyle/>
                    <a:p>
                      <a:pPr marL="69850" algn="l">
                        <a:lnSpc>
                          <a:spcPct val="114000"/>
                        </a:lnSpc>
                      </a:pPr>
                      <a:r>
                        <a:rPr lang="ru-RU" sz="1000" dirty="0">
                          <a:effectLst/>
                          <a:latin typeface="Montserrat" panose="00000500000000000000" pitchFamily="2" charset="-52"/>
                        </a:rPr>
                        <a:t>Общее</a:t>
                      </a:r>
                      <a:r>
                        <a:rPr lang="ru-RU" sz="1000" spc="-20" dirty="0"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Montserrat" panose="00000500000000000000" pitchFamily="2" charset="-52"/>
                        </a:rPr>
                        <a:t>количество</a:t>
                      </a:r>
                      <a:r>
                        <a:rPr lang="ru-RU" sz="1000" spc="-10" dirty="0"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Montserrat" panose="00000500000000000000" pitchFamily="2" charset="-52"/>
                        </a:rPr>
                        <a:t>баллов по</a:t>
                      </a:r>
                      <a:r>
                        <a:rPr lang="ru-RU" sz="1000" spc="-15" dirty="0"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Montserrat" panose="00000500000000000000" pitchFamily="2" charset="-52"/>
                        </a:rPr>
                        <a:t>инвариантной</a:t>
                      </a:r>
                      <a:r>
                        <a:rPr lang="ru-RU" sz="1000" spc="-30" dirty="0"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Montserrat" panose="00000500000000000000" pitchFamily="2" charset="-52"/>
                        </a:rPr>
                        <a:t>и</a:t>
                      </a:r>
                      <a:r>
                        <a:rPr lang="ru-RU" sz="1000" spc="-30" dirty="0"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Montserrat" panose="00000500000000000000" pitchFamily="2" charset="-52"/>
                        </a:rPr>
                        <a:t>вариативной</a:t>
                      </a:r>
                      <a:r>
                        <a:rPr lang="ru-RU" sz="1000" spc="-25" dirty="0"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000" spc="-10" dirty="0">
                          <a:effectLst/>
                          <a:latin typeface="Montserrat" panose="00000500000000000000" pitchFamily="2" charset="-52"/>
                        </a:rPr>
                        <a:t>частям </a:t>
                      </a:r>
                      <a:r>
                        <a:rPr lang="ru-RU" sz="1000" dirty="0">
                          <a:effectLst/>
                          <a:latin typeface="Montserrat" panose="00000500000000000000" pitchFamily="2" charset="-52"/>
                        </a:rPr>
                        <a:t>КОД</a:t>
                      </a:r>
                      <a:r>
                        <a:rPr lang="ru-RU" sz="1000" spc="-10" dirty="0"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Montserrat" panose="00000500000000000000" pitchFamily="2" charset="-52"/>
                        </a:rPr>
                        <a:t>ГИА</a:t>
                      </a:r>
                      <a:r>
                        <a:rPr lang="ru-RU" sz="1000" spc="-30" dirty="0">
                          <a:effectLst/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Montserrat" panose="00000500000000000000" pitchFamily="2" charset="-52"/>
                        </a:rPr>
                        <a:t>профильного </a:t>
                      </a:r>
                      <a:r>
                        <a:rPr lang="ru-RU" sz="1000" spc="-10" dirty="0">
                          <a:effectLst/>
                          <a:latin typeface="Montserrat" panose="00000500000000000000" pitchFamily="2" charset="-52"/>
                        </a:rPr>
                        <a:t>уровня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" marR="254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000" spc="-25" dirty="0">
                          <a:effectLst/>
                          <a:latin typeface="Montserrat" panose="00000500000000000000" pitchFamily="2" charset="-52"/>
                        </a:rPr>
                        <a:t>100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13190364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150D2EA5-E939-4E7D-9927-E3829A7FE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6783" y="138901"/>
            <a:ext cx="47340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-52"/>
              </a:rPr>
              <a:t>Распределение максимальных баллов оценки выполнения заданий </a:t>
            </a:r>
            <a:br>
              <a:rPr lang="ru-RU" alt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-52"/>
              </a:rPr>
            </a:br>
            <a:r>
              <a:rPr lang="ru-RU" alt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-52"/>
              </a:rPr>
              <a:t>демонстрационного экзамена </a:t>
            </a:r>
          </a:p>
        </p:txBody>
      </p:sp>
      <p:grpSp>
        <p:nvGrpSpPr>
          <p:cNvPr id="50" name="Группа 49">
            <a:extLst>
              <a:ext uri="{FF2B5EF4-FFF2-40B4-BE49-F238E27FC236}">
                <a16:creationId xmlns="" xmlns:a16="http://schemas.microsoft.com/office/drawing/2014/main" id="{E98EF83C-2703-4228-B083-61766E51DB21}"/>
              </a:ext>
            </a:extLst>
          </p:cNvPr>
          <p:cNvGrpSpPr/>
          <p:nvPr/>
        </p:nvGrpSpPr>
        <p:grpSpPr>
          <a:xfrm rot="17993735" flipH="1">
            <a:off x="8409546" y="3691779"/>
            <a:ext cx="1502307" cy="1522468"/>
            <a:chOff x="1124458" y="1809649"/>
            <a:chExt cx="1615774" cy="1443711"/>
          </a:xfrm>
        </p:grpSpPr>
        <p:sp>
          <p:nvSpPr>
            <p:cNvPr id="51" name="Дуга 50">
              <a:extLst>
                <a:ext uri="{FF2B5EF4-FFF2-40B4-BE49-F238E27FC236}">
                  <a16:creationId xmlns="" xmlns:a16="http://schemas.microsoft.com/office/drawing/2014/main" id="{9169CA29-BF4A-4DB6-9774-EECE3E27B404}"/>
                </a:ext>
              </a:extLst>
            </p:cNvPr>
            <p:cNvSpPr/>
            <p:nvPr/>
          </p:nvSpPr>
          <p:spPr>
            <a:xfrm rot="16361817">
              <a:off x="1253960" y="1767089"/>
              <a:ext cx="1443711" cy="1528832"/>
            </a:xfrm>
            <a:prstGeom prst="arc">
              <a:avLst>
                <a:gd name="adj1" fmla="val 15931671"/>
                <a:gd name="adj2" fmla="val 430785"/>
              </a:avLst>
            </a:prstGeom>
            <a:ln w="47625" cap="flat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52" name="Равнобедренный треугольник 51">
              <a:extLst>
                <a:ext uri="{FF2B5EF4-FFF2-40B4-BE49-F238E27FC236}">
                  <a16:creationId xmlns="" xmlns:a16="http://schemas.microsoft.com/office/drawing/2014/main" id="{C7227F20-FE9E-4831-9FD2-9F41F8EDD1B8}"/>
                </a:ext>
              </a:extLst>
            </p:cNvPr>
            <p:cNvSpPr/>
            <p:nvPr/>
          </p:nvSpPr>
          <p:spPr>
            <a:xfrm rot="11079409">
              <a:off x="1124458" y="2498589"/>
              <a:ext cx="153690" cy="16278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E38C5E60-6FE2-4D43-AD78-A65741593969}"/>
              </a:ext>
            </a:extLst>
          </p:cNvPr>
          <p:cNvSpPr txBox="1"/>
          <p:nvPr/>
        </p:nvSpPr>
        <p:spPr>
          <a:xfrm>
            <a:off x="9687970" y="3848891"/>
            <a:ext cx="24850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Montserrat" pitchFamily="2" charset="-52"/>
              </a:rPr>
              <a:t>АРХИВ ОЦЕНОЧНЫХ МАТЕРИАЛОВ </a:t>
            </a:r>
            <a:br>
              <a:rPr lang="ru-RU" sz="1200" b="1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200" b="1" dirty="0">
                <a:solidFill>
                  <a:schemeClr val="bg1"/>
                </a:solidFill>
                <a:latin typeface="Montserrat" pitchFamily="2" charset="-52"/>
              </a:rPr>
              <a:t>ДЛЯ ПОДГОТОВКИ </a:t>
            </a:r>
            <a:br>
              <a:rPr lang="ru-RU" sz="1200" b="1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200" b="1" dirty="0">
                <a:solidFill>
                  <a:schemeClr val="bg1"/>
                </a:solidFill>
                <a:latin typeface="Montserrat" pitchFamily="2" charset="-52"/>
              </a:rPr>
              <a:t>К ДЕМОНСТРАЦИОННОМУ ЭКЗАМЕНУ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4A08FC00-D694-422A-ADE0-B19DF29A1D13}"/>
              </a:ext>
            </a:extLst>
          </p:cNvPr>
          <p:cNvGrpSpPr/>
          <p:nvPr/>
        </p:nvGrpSpPr>
        <p:grpSpPr>
          <a:xfrm>
            <a:off x="5071068" y="4356723"/>
            <a:ext cx="4699000" cy="2442166"/>
            <a:chOff x="5391150" y="4445118"/>
            <a:chExt cx="4269593" cy="2209351"/>
          </a:xfrm>
        </p:grpSpPr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78238A0F-4B6F-40B0-A22C-8C5B921AA5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17831" t="8042" r="18095" b="26558"/>
            <a:stretch/>
          </p:blipFill>
          <p:spPr>
            <a:xfrm>
              <a:off x="5886450" y="4526097"/>
              <a:ext cx="3257550" cy="1906453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="" xmlns:a16="http://schemas.microsoft.com/office/drawing/2014/main" id="{231AEABA-F18A-4FF0-9940-A207D8188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150" y="4445118"/>
              <a:ext cx="4269593" cy="2209351"/>
            </a:xfrm>
            <a:prstGeom prst="rect">
              <a:avLst/>
            </a:prstGeom>
          </p:spPr>
        </p:pic>
        <p:sp>
          <p:nvSpPr>
            <p:cNvPr id="56" name="Прямоугольник 55">
              <a:extLst>
                <a:ext uri="{FF2B5EF4-FFF2-40B4-BE49-F238E27FC236}">
                  <a16:creationId xmlns="" xmlns:a16="http://schemas.microsoft.com/office/drawing/2014/main" id="{EDF13935-466F-4E30-ABB7-AB08F9D5C345}"/>
                </a:ext>
              </a:extLst>
            </p:cNvPr>
            <p:cNvSpPr/>
            <p:nvPr/>
          </p:nvSpPr>
          <p:spPr>
            <a:xfrm>
              <a:off x="7246655" y="6388559"/>
              <a:ext cx="554831" cy="6445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9" name="Прямоугольник: скругленные углы 58">
            <a:extLst>
              <a:ext uri="{FF2B5EF4-FFF2-40B4-BE49-F238E27FC236}">
                <a16:creationId xmlns="" xmlns:a16="http://schemas.microsoft.com/office/drawing/2014/main" id="{655A589E-1C62-4B85-8BE0-11CC8321C67B}"/>
              </a:ext>
            </a:extLst>
          </p:cNvPr>
          <p:cNvSpPr/>
          <p:nvPr/>
        </p:nvSpPr>
        <p:spPr>
          <a:xfrm>
            <a:off x="10116517" y="4981238"/>
            <a:ext cx="1357539" cy="1322315"/>
          </a:xfrm>
          <a:prstGeom prst="roundRect">
            <a:avLst>
              <a:gd name="adj" fmla="val 9656"/>
            </a:avLst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F149952-E68E-400F-8B0A-99DB28A7C8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72" y="5121194"/>
            <a:ext cx="1063228" cy="1063228"/>
          </a:xfrm>
          <a:prstGeom prst="rect">
            <a:avLst/>
          </a:prstGeom>
        </p:spPr>
      </p:pic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A118A6BE-8874-4B84-9939-D37C5C1A7572}"/>
              </a:ext>
            </a:extLst>
          </p:cNvPr>
          <p:cNvSpPr/>
          <p:nvPr/>
        </p:nvSpPr>
        <p:spPr>
          <a:xfrm>
            <a:off x="5235310" y="0"/>
            <a:ext cx="1178517" cy="1091052"/>
          </a:xfrm>
          <a:prstGeom prst="rect">
            <a:avLst/>
          </a:prstGeom>
          <a:solidFill>
            <a:srgbClr val="3127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61B1B39F-6B8B-4B97-B2D3-3C2C20CCC6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0441" y="229754"/>
            <a:ext cx="952500" cy="631544"/>
          </a:xfrm>
          <a:prstGeom prst="rect">
            <a:avLst/>
          </a:prstGeom>
        </p:spPr>
      </p:pic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F7D2582D-BF2A-4E7D-8056-767E46A21C86}"/>
              </a:ext>
            </a:extLst>
          </p:cNvPr>
          <p:cNvSpPr/>
          <p:nvPr/>
        </p:nvSpPr>
        <p:spPr>
          <a:xfrm>
            <a:off x="5235310" y="1186399"/>
            <a:ext cx="1178517" cy="1091052"/>
          </a:xfrm>
          <a:prstGeom prst="rect">
            <a:avLst/>
          </a:prstGeom>
          <a:solidFill>
            <a:srgbClr val="A73E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84051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5D99BE9-7695-4E2B-BA85-604CDF64CC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310" r="51074"/>
          <a:stretch/>
        </p:blipFill>
        <p:spPr>
          <a:xfrm>
            <a:off x="0" y="-15876"/>
            <a:ext cx="12192000" cy="68738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BD83183-B68E-6D2A-425C-68D3DEC00019}"/>
              </a:ext>
            </a:extLst>
          </p:cNvPr>
          <p:cNvSpPr/>
          <p:nvPr/>
        </p:nvSpPr>
        <p:spPr>
          <a:xfrm>
            <a:off x="6096000" y="-15877"/>
            <a:ext cx="6096000" cy="3441722"/>
          </a:xfrm>
          <a:prstGeom prst="rect">
            <a:avLst/>
          </a:prstGeom>
          <a:solidFill>
            <a:srgbClr val="3127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6466A23B-20BB-42E4-78E0-B03E7845D700}"/>
              </a:ext>
            </a:extLst>
          </p:cNvPr>
          <p:cNvSpPr txBox="1">
            <a:spLocks/>
          </p:cNvSpPr>
          <p:nvPr/>
        </p:nvSpPr>
        <p:spPr>
          <a:xfrm>
            <a:off x="25400" y="177799"/>
            <a:ext cx="6070600" cy="1008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ru-RU" sz="3600" dirty="0">
                <a:solidFill>
                  <a:srgbClr val="312782"/>
                </a:solidFill>
                <a:latin typeface="Montserrat Bold" panose="00000800000000000000" pitchFamily="2" charset="-52"/>
              </a:rPr>
              <a:t>Порядок пересдачи </a:t>
            </a:r>
            <a:br>
              <a:rPr lang="ru-RU" sz="3600" dirty="0">
                <a:solidFill>
                  <a:srgbClr val="312782"/>
                </a:solidFill>
                <a:latin typeface="Montserrat Bold" panose="00000800000000000000" pitchFamily="2" charset="-52"/>
              </a:rPr>
            </a:br>
            <a:r>
              <a:rPr lang="ru-RU" sz="3600" dirty="0">
                <a:solidFill>
                  <a:srgbClr val="312782"/>
                </a:solidFill>
                <a:latin typeface="Montserrat Bold" panose="00000800000000000000" pitchFamily="2" charset="-52"/>
              </a:rPr>
              <a:t>и апелляций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4231696-DC4B-A908-2D63-C96BC6F37488}"/>
              </a:ext>
            </a:extLst>
          </p:cNvPr>
          <p:cNvSpPr txBox="1"/>
          <p:nvPr/>
        </p:nvSpPr>
        <p:spPr>
          <a:xfrm>
            <a:off x="11473650" y="6424832"/>
            <a:ext cx="789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buClr>
                <a:schemeClr val="bg1"/>
              </a:buClr>
            </a:pPr>
            <a:r>
              <a:rPr lang="ru-RU" b="1" dirty="0">
                <a:solidFill>
                  <a:schemeClr val="tx1"/>
                </a:solidFill>
                <a:latin typeface="Montserrat" pitchFamily="2" charset="-52"/>
              </a:rPr>
              <a:t>12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100D160-1587-4995-91AD-8C531964EAFF}"/>
              </a:ext>
            </a:extLst>
          </p:cNvPr>
          <p:cNvSpPr/>
          <p:nvPr/>
        </p:nvSpPr>
        <p:spPr>
          <a:xfrm>
            <a:off x="0" y="3425844"/>
            <a:ext cx="6096000" cy="3432156"/>
          </a:xfrm>
          <a:prstGeom prst="rect">
            <a:avLst/>
          </a:prstGeom>
          <a:solidFill>
            <a:srgbClr val="3127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C4219B72-3C01-4F0C-AED6-C904A0A2CE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497" y="4718888"/>
            <a:ext cx="3275793" cy="1826863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71F0F9E0-D767-498D-A9BC-D018A9A0025E}"/>
              </a:ext>
            </a:extLst>
          </p:cNvPr>
          <p:cNvGrpSpPr/>
          <p:nvPr/>
        </p:nvGrpSpPr>
        <p:grpSpPr>
          <a:xfrm rot="21157706" flipH="1">
            <a:off x="3517075" y="4296644"/>
            <a:ext cx="1340340" cy="1063795"/>
            <a:chOff x="1124458" y="1809649"/>
            <a:chExt cx="1615774" cy="1443711"/>
          </a:xfrm>
        </p:grpSpPr>
        <p:sp>
          <p:nvSpPr>
            <p:cNvPr id="19" name="Дуга 18">
              <a:extLst>
                <a:ext uri="{FF2B5EF4-FFF2-40B4-BE49-F238E27FC236}">
                  <a16:creationId xmlns="" xmlns:a16="http://schemas.microsoft.com/office/drawing/2014/main" id="{CCA34F12-E430-4D1D-A311-D04B2FC46B99}"/>
                </a:ext>
              </a:extLst>
            </p:cNvPr>
            <p:cNvSpPr/>
            <p:nvPr/>
          </p:nvSpPr>
          <p:spPr>
            <a:xfrm rot="16361817">
              <a:off x="1253960" y="1767089"/>
              <a:ext cx="1443711" cy="1528832"/>
            </a:xfrm>
            <a:prstGeom prst="arc">
              <a:avLst>
                <a:gd name="adj1" fmla="val 15931671"/>
                <a:gd name="adj2" fmla="val 2385999"/>
              </a:avLst>
            </a:prstGeom>
            <a:ln w="47625" cap="flat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Равнобедренный треугольник 19">
              <a:extLst>
                <a:ext uri="{FF2B5EF4-FFF2-40B4-BE49-F238E27FC236}">
                  <a16:creationId xmlns="" xmlns:a16="http://schemas.microsoft.com/office/drawing/2014/main" id="{E8AF477F-3305-401B-86CA-4C6208753AB2}"/>
                </a:ext>
              </a:extLst>
            </p:cNvPr>
            <p:cNvSpPr/>
            <p:nvPr/>
          </p:nvSpPr>
          <p:spPr>
            <a:xfrm rot="11079409">
              <a:off x="1124458" y="2498589"/>
              <a:ext cx="153690" cy="16278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4E5FAAD-91E8-44B1-BA26-7CFF6B921731}"/>
              </a:ext>
            </a:extLst>
          </p:cNvPr>
          <p:cNvSpPr txBox="1"/>
          <p:nvPr/>
        </p:nvSpPr>
        <p:spPr>
          <a:xfrm>
            <a:off x="477087" y="3899645"/>
            <a:ext cx="3790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-52"/>
              </a:rPr>
              <a:t>БУКЛЕТЫ, ПАМЯТКИ, КАРТОЧКИ</a:t>
            </a:r>
            <a:b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-52"/>
              </a:rPr>
            </a:br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-52"/>
              </a:rPr>
              <a:t>ДЛЯ ИНФОРМАЦИОННОГО СОПРОВОЖДЕНИЯ ВЫПУСКНИКОВ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89B023C5-9BCE-49DA-8766-A0D83918FB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9" y="4623402"/>
            <a:ext cx="4269593" cy="2209351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C821FE53-3DCA-4886-AAAB-47A3F57195F9}"/>
              </a:ext>
            </a:extLst>
          </p:cNvPr>
          <p:cNvSpPr/>
          <p:nvPr/>
        </p:nvSpPr>
        <p:spPr>
          <a:xfrm>
            <a:off x="1894276" y="6564016"/>
            <a:ext cx="554831" cy="644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D3D1BBFF-63F8-4C9D-B35E-10D752FE4E73}"/>
              </a:ext>
            </a:extLst>
          </p:cNvPr>
          <p:cNvSpPr/>
          <p:nvPr/>
        </p:nvSpPr>
        <p:spPr>
          <a:xfrm>
            <a:off x="4329609" y="4956626"/>
            <a:ext cx="1362349" cy="1355594"/>
          </a:xfrm>
          <a:prstGeom prst="roundRect">
            <a:avLst>
              <a:gd name="adj" fmla="val 9656"/>
            </a:avLst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C96AD6D-FE23-4FBF-9EFA-6F99540D7CCB}"/>
              </a:ext>
            </a:extLst>
          </p:cNvPr>
          <p:cNvSpPr txBox="1"/>
          <p:nvPr/>
        </p:nvSpPr>
        <p:spPr>
          <a:xfrm>
            <a:off x="1179419" y="1793314"/>
            <a:ext cx="45019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Montserrat" pitchFamily="2" charset="-52"/>
              </a:rPr>
              <a:t>Права выпускника на пересдачу демонстрационного экзамена </a:t>
            </a:r>
            <a:br>
              <a:rPr lang="ru-RU" b="1" dirty="0">
                <a:latin typeface="Montserrat" pitchFamily="2" charset="-52"/>
              </a:rPr>
            </a:br>
            <a:r>
              <a:rPr lang="ru-RU" b="1" dirty="0">
                <a:latin typeface="Montserrat" pitchFamily="2" charset="-52"/>
              </a:rPr>
              <a:t>и апелляцию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28D1C2F-6A3A-4645-A8A6-2816D273513D}"/>
              </a:ext>
            </a:extLst>
          </p:cNvPr>
          <p:cNvSpPr txBox="1"/>
          <p:nvPr/>
        </p:nvSpPr>
        <p:spPr>
          <a:xfrm>
            <a:off x="420002" y="1700544"/>
            <a:ext cx="94280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6600" b="1" dirty="0">
                <a:solidFill>
                  <a:srgbClr val="312782"/>
                </a:solidFill>
                <a:latin typeface="Montserrat" pitchFamily="2" charset="-52"/>
              </a:rPr>
              <a:t> 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5B7BE714-47B1-40F5-9ED3-63E4FA613BB1}"/>
              </a:ext>
            </a:extLst>
          </p:cNvPr>
          <p:cNvSpPr/>
          <p:nvPr/>
        </p:nvSpPr>
        <p:spPr>
          <a:xfrm>
            <a:off x="464514" y="1971930"/>
            <a:ext cx="600141" cy="564406"/>
          </a:xfrm>
          <a:prstGeom prst="ellipse">
            <a:avLst/>
          </a:prstGeom>
          <a:noFill/>
          <a:ln w="28575">
            <a:solidFill>
              <a:srgbClr val="31278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одзаголовок 2">
            <a:extLst>
              <a:ext uri="{FF2B5EF4-FFF2-40B4-BE49-F238E27FC236}">
                <a16:creationId xmlns="" xmlns:a16="http://schemas.microsoft.com/office/drawing/2014/main" id="{810621E5-F1D0-42E2-A4C4-EA1049CFA245}"/>
              </a:ext>
            </a:extLst>
          </p:cNvPr>
          <p:cNvSpPr txBox="1">
            <a:spLocks/>
          </p:cNvSpPr>
          <p:nvPr/>
        </p:nvSpPr>
        <p:spPr>
          <a:xfrm>
            <a:off x="9882585" y="2335605"/>
            <a:ext cx="2524806" cy="1238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ru-RU" sz="1300" dirty="0">
                <a:solidFill>
                  <a:schemeClr val="bg1"/>
                </a:solidFill>
                <a:latin typeface="Montserrat" pitchFamily="2" charset="-52"/>
              </a:rPr>
              <a:t>Сроки пересдачи </a:t>
            </a:r>
            <a:br>
              <a:rPr lang="ru-RU" sz="13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300" dirty="0">
                <a:solidFill>
                  <a:schemeClr val="bg1"/>
                </a:solidFill>
                <a:latin typeface="Montserrat" pitchFamily="2" charset="-52"/>
              </a:rPr>
              <a:t>демонстрационного экзамена</a:t>
            </a:r>
          </a:p>
        </p:txBody>
      </p:sp>
      <p:sp>
        <p:nvSpPr>
          <p:cNvPr id="37" name="Заголовок 1">
            <a:extLst>
              <a:ext uri="{FF2B5EF4-FFF2-40B4-BE49-F238E27FC236}">
                <a16:creationId xmlns="" xmlns:a16="http://schemas.microsoft.com/office/drawing/2014/main" id="{757F13AF-E19A-4531-BFA3-22ACCFF9DD63}"/>
              </a:ext>
            </a:extLst>
          </p:cNvPr>
          <p:cNvSpPr txBox="1">
            <a:spLocks/>
          </p:cNvSpPr>
          <p:nvPr/>
        </p:nvSpPr>
        <p:spPr>
          <a:xfrm>
            <a:off x="6947893" y="183119"/>
            <a:ext cx="952500" cy="627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-52"/>
              </a:rPr>
              <a:t>01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Подзаголовок 2">
            <a:extLst>
              <a:ext uri="{FF2B5EF4-FFF2-40B4-BE49-F238E27FC236}">
                <a16:creationId xmlns="" xmlns:a16="http://schemas.microsoft.com/office/drawing/2014/main" id="{4F076F28-8E0E-45AF-8773-FB2CFD327517}"/>
              </a:ext>
            </a:extLst>
          </p:cNvPr>
          <p:cNvSpPr txBox="1">
            <a:spLocks/>
          </p:cNvSpPr>
          <p:nvPr/>
        </p:nvSpPr>
        <p:spPr>
          <a:xfrm>
            <a:off x="9899108" y="671218"/>
            <a:ext cx="2769651" cy="1238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00" dirty="0">
                <a:solidFill>
                  <a:schemeClr val="bg1"/>
                </a:solidFill>
                <a:latin typeface="Montserrat" pitchFamily="2" charset="-52"/>
              </a:rPr>
              <a:t>Количество попыток пересдачи демонстрационного экзамена</a:t>
            </a:r>
          </a:p>
        </p:txBody>
      </p:sp>
      <p:sp>
        <p:nvSpPr>
          <p:cNvPr id="41" name="Заголовок 1">
            <a:extLst>
              <a:ext uri="{FF2B5EF4-FFF2-40B4-BE49-F238E27FC236}">
                <a16:creationId xmlns="" xmlns:a16="http://schemas.microsoft.com/office/drawing/2014/main" id="{45BA18E7-0A8E-4C09-9EE3-D497FD183159}"/>
              </a:ext>
            </a:extLst>
          </p:cNvPr>
          <p:cNvSpPr txBox="1">
            <a:spLocks/>
          </p:cNvSpPr>
          <p:nvPr/>
        </p:nvSpPr>
        <p:spPr>
          <a:xfrm>
            <a:off x="9896103" y="177799"/>
            <a:ext cx="952500" cy="627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-52"/>
              </a:rPr>
              <a:t>0</a:t>
            </a: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-52"/>
              </a:rPr>
              <a:t>3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Подзаголовок 2">
            <a:extLst>
              <a:ext uri="{FF2B5EF4-FFF2-40B4-BE49-F238E27FC236}">
                <a16:creationId xmlns="" xmlns:a16="http://schemas.microsoft.com/office/drawing/2014/main" id="{8007DCD0-6302-4AEB-B834-E23512BC593B}"/>
              </a:ext>
            </a:extLst>
          </p:cNvPr>
          <p:cNvSpPr txBox="1">
            <a:spLocks/>
          </p:cNvSpPr>
          <p:nvPr/>
        </p:nvSpPr>
        <p:spPr>
          <a:xfrm>
            <a:off x="6989027" y="2336334"/>
            <a:ext cx="2877491" cy="1238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00" dirty="0">
                <a:solidFill>
                  <a:schemeClr val="bg1"/>
                </a:solidFill>
                <a:latin typeface="Montserrat" pitchFamily="2" charset="-52"/>
              </a:rPr>
              <a:t>Отчисление </a:t>
            </a:r>
            <a:br>
              <a:rPr lang="ru-RU" sz="13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300" dirty="0">
                <a:solidFill>
                  <a:schemeClr val="bg1"/>
                </a:solidFill>
                <a:latin typeface="Montserrat" pitchFamily="2" charset="-52"/>
              </a:rPr>
              <a:t>и восстановление </a:t>
            </a:r>
            <a:br>
              <a:rPr lang="ru-RU" sz="13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300" dirty="0">
                <a:solidFill>
                  <a:schemeClr val="bg1"/>
                </a:solidFill>
                <a:latin typeface="Montserrat" pitchFamily="2" charset="-52"/>
              </a:rPr>
              <a:t>в образовательной организации для пересдачи</a:t>
            </a: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D483EC97-F0F5-469D-8944-F4D30C210811}"/>
              </a:ext>
            </a:extLst>
          </p:cNvPr>
          <p:cNvSpPr txBox="1">
            <a:spLocks/>
          </p:cNvSpPr>
          <p:nvPr/>
        </p:nvSpPr>
        <p:spPr>
          <a:xfrm>
            <a:off x="6947893" y="1850223"/>
            <a:ext cx="952500" cy="627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-52"/>
              </a:rPr>
              <a:t>0</a:t>
            </a: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-52"/>
              </a:rPr>
              <a:t>2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Подзаголовок 2">
            <a:extLst>
              <a:ext uri="{FF2B5EF4-FFF2-40B4-BE49-F238E27FC236}">
                <a16:creationId xmlns="" xmlns:a16="http://schemas.microsoft.com/office/drawing/2014/main" id="{2D665D09-3467-41DB-BB8C-C890081D0455}"/>
              </a:ext>
            </a:extLst>
          </p:cNvPr>
          <p:cNvSpPr txBox="1">
            <a:spLocks/>
          </p:cNvSpPr>
          <p:nvPr/>
        </p:nvSpPr>
        <p:spPr>
          <a:xfrm>
            <a:off x="6989027" y="671218"/>
            <a:ext cx="2907532" cy="1238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00" dirty="0">
                <a:solidFill>
                  <a:schemeClr val="bg1"/>
                </a:solidFill>
                <a:latin typeface="Montserrat" pitchFamily="2" charset="-52"/>
              </a:rPr>
              <a:t>Уважительные </a:t>
            </a:r>
            <a:br>
              <a:rPr lang="ru-RU" sz="13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300" dirty="0">
                <a:solidFill>
                  <a:schemeClr val="bg1"/>
                </a:solidFill>
                <a:latin typeface="Montserrat" pitchFamily="2" charset="-52"/>
              </a:rPr>
              <a:t>и неуважительные причины пересдачи ГИА</a:t>
            </a:r>
          </a:p>
        </p:txBody>
      </p:sp>
      <p:sp>
        <p:nvSpPr>
          <p:cNvPr id="45" name="Заголовок 1">
            <a:extLst>
              <a:ext uri="{FF2B5EF4-FFF2-40B4-BE49-F238E27FC236}">
                <a16:creationId xmlns="" xmlns:a16="http://schemas.microsoft.com/office/drawing/2014/main" id="{58CD89FB-D707-403F-9A1E-F98FA91BF718}"/>
              </a:ext>
            </a:extLst>
          </p:cNvPr>
          <p:cNvSpPr txBox="1">
            <a:spLocks/>
          </p:cNvSpPr>
          <p:nvPr/>
        </p:nvSpPr>
        <p:spPr>
          <a:xfrm>
            <a:off x="9906341" y="1850222"/>
            <a:ext cx="952500" cy="627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-52"/>
              </a:rPr>
              <a:t>0</a:t>
            </a: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-52"/>
              </a:rPr>
              <a:t>4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47F26F33-9607-439A-AF52-B020DD1A870C}"/>
              </a:ext>
            </a:extLst>
          </p:cNvPr>
          <p:cNvSpPr txBox="1"/>
          <p:nvPr/>
        </p:nvSpPr>
        <p:spPr>
          <a:xfrm rot="16200000">
            <a:off x="5236398" y="1252897"/>
            <a:ext cx="24238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-52"/>
              </a:rPr>
              <a:t>ПЕРЕСДАЧА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8864C1DF-2DF3-45A3-BC49-5F53A08CB7A1}"/>
              </a:ext>
            </a:extLst>
          </p:cNvPr>
          <p:cNvSpPr txBox="1"/>
          <p:nvPr/>
        </p:nvSpPr>
        <p:spPr>
          <a:xfrm rot="16200000">
            <a:off x="5215216" y="4807486"/>
            <a:ext cx="24238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12782"/>
                </a:solidFill>
                <a:latin typeface="Montserrat Bold" panose="00000800000000000000" pitchFamily="2" charset="-52"/>
              </a:rPr>
              <a:t>АПЕЛЛЯЦИЯ</a:t>
            </a:r>
            <a:endParaRPr lang="ru-RU" sz="2400" dirty="0">
              <a:solidFill>
                <a:srgbClr val="312782"/>
              </a:solidFill>
            </a:endParaRPr>
          </a:p>
        </p:txBody>
      </p:sp>
      <p:sp>
        <p:nvSpPr>
          <p:cNvPr id="57" name="Подзаголовок 2">
            <a:extLst>
              <a:ext uri="{FF2B5EF4-FFF2-40B4-BE49-F238E27FC236}">
                <a16:creationId xmlns="" xmlns:a16="http://schemas.microsoft.com/office/drawing/2014/main" id="{35929002-C1AD-43C6-9CE9-05D3102ACCE2}"/>
              </a:ext>
            </a:extLst>
          </p:cNvPr>
          <p:cNvSpPr txBox="1">
            <a:spLocks/>
          </p:cNvSpPr>
          <p:nvPr/>
        </p:nvSpPr>
        <p:spPr>
          <a:xfrm>
            <a:off x="9879580" y="5806157"/>
            <a:ext cx="2524806" cy="1238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ru-RU" sz="1300" dirty="0">
                <a:latin typeface="Montserrat" pitchFamily="2" charset="-52"/>
              </a:rPr>
              <a:t>Решение </a:t>
            </a:r>
            <a:br>
              <a:rPr lang="ru-RU" sz="1300" dirty="0">
                <a:latin typeface="Montserrat" pitchFamily="2" charset="-52"/>
              </a:rPr>
            </a:br>
            <a:r>
              <a:rPr lang="ru-RU" sz="1300" dirty="0">
                <a:latin typeface="Montserrat" pitchFamily="2" charset="-52"/>
              </a:rPr>
              <a:t>апелляционной </a:t>
            </a:r>
            <a:br>
              <a:rPr lang="ru-RU" sz="1300" dirty="0">
                <a:latin typeface="Montserrat" pitchFamily="2" charset="-52"/>
              </a:rPr>
            </a:br>
            <a:r>
              <a:rPr lang="ru-RU" sz="1300" dirty="0">
                <a:latin typeface="Montserrat" pitchFamily="2" charset="-52"/>
              </a:rPr>
              <a:t>комиссии</a:t>
            </a:r>
          </a:p>
        </p:txBody>
      </p:sp>
      <p:sp>
        <p:nvSpPr>
          <p:cNvPr id="58" name="Заголовок 1">
            <a:extLst>
              <a:ext uri="{FF2B5EF4-FFF2-40B4-BE49-F238E27FC236}">
                <a16:creationId xmlns="" xmlns:a16="http://schemas.microsoft.com/office/drawing/2014/main" id="{176E4682-8C9A-4815-AAD9-3A07A1809739}"/>
              </a:ext>
            </a:extLst>
          </p:cNvPr>
          <p:cNvSpPr txBox="1">
            <a:spLocks/>
          </p:cNvSpPr>
          <p:nvPr/>
        </p:nvSpPr>
        <p:spPr>
          <a:xfrm>
            <a:off x="6944888" y="3653671"/>
            <a:ext cx="952500" cy="627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rgbClr val="312782"/>
                </a:solidFill>
                <a:latin typeface="Montserrat Bold" panose="00000800000000000000" pitchFamily="2" charset="-52"/>
              </a:rPr>
              <a:t>01</a:t>
            </a:r>
            <a:endParaRPr lang="ru-RU" sz="4400" dirty="0">
              <a:solidFill>
                <a:srgbClr val="312782"/>
              </a:solidFill>
            </a:endParaRPr>
          </a:p>
        </p:txBody>
      </p:sp>
      <p:sp>
        <p:nvSpPr>
          <p:cNvPr id="59" name="Подзаголовок 2">
            <a:extLst>
              <a:ext uri="{FF2B5EF4-FFF2-40B4-BE49-F238E27FC236}">
                <a16:creationId xmlns="" xmlns:a16="http://schemas.microsoft.com/office/drawing/2014/main" id="{1DE640DC-530A-472C-A3EC-7D7C731583E8}"/>
              </a:ext>
            </a:extLst>
          </p:cNvPr>
          <p:cNvSpPr txBox="1">
            <a:spLocks/>
          </p:cNvSpPr>
          <p:nvPr/>
        </p:nvSpPr>
        <p:spPr>
          <a:xfrm>
            <a:off x="9896103" y="4141770"/>
            <a:ext cx="2769651" cy="1238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00" dirty="0">
                <a:latin typeface="Montserrat" pitchFamily="2" charset="-52"/>
              </a:rPr>
              <a:t>Процедура </a:t>
            </a:r>
            <a:br>
              <a:rPr lang="ru-RU" sz="1300" dirty="0">
                <a:latin typeface="Montserrat" pitchFamily="2" charset="-52"/>
              </a:rPr>
            </a:br>
            <a:r>
              <a:rPr lang="ru-RU" sz="1300" dirty="0">
                <a:latin typeface="Montserrat" pitchFamily="2" charset="-52"/>
              </a:rPr>
              <a:t>рассмотрения </a:t>
            </a:r>
            <a:br>
              <a:rPr lang="ru-RU" sz="1300" dirty="0">
                <a:latin typeface="Montserrat" pitchFamily="2" charset="-52"/>
              </a:rPr>
            </a:br>
            <a:r>
              <a:rPr lang="ru-RU" sz="1300" dirty="0">
                <a:latin typeface="Montserrat" pitchFamily="2" charset="-52"/>
              </a:rPr>
              <a:t>апелляции</a:t>
            </a:r>
          </a:p>
        </p:txBody>
      </p:sp>
      <p:sp>
        <p:nvSpPr>
          <p:cNvPr id="60" name="Заголовок 1">
            <a:extLst>
              <a:ext uri="{FF2B5EF4-FFF2-40B4-BE49-F238E27FC236}">
                <a16:creationId xmlns="" xmlns:a16="http://schemas.microsoft.com/office/drawing/2014/main" id="{AB8AD7FD-95CD-4034-A5E8-AE9154D3A5E2}"/>
              </a:ext>
            </a:extLst>
          </p:cNvPr>
          <p:cNvSpPr txBox="1">
            <a:spLocks/>
          </p:cNvSpPr>
          <p:nvPr/>
        </p:nvSpPr>
        <p:spPr>
          <a:xfrm>
            <a:off x="9893098" y="3648351"/>
            <a:ext cx="952500" cy="627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rgbClr val="312782"/>
                </a:solidFill>
                <a:latin typeface="Montserrat Bold" panose="00000800000000000000" pitchFamily="2" charset="-52"/>
              </a:rPr>
              <a:t>0</a:t>
            </a:r>
            <a:r>
              <a:rPr lang="ru-RU" sz="4400" dirty="0">
                <a:solidFill>
                  <a:srgbClr val="312782"/>
                </a:solidFill>
                <a:latin typeface="Montserrat Bold" panose="00000800000000000000" pitchFamily="2" charset="-52"/>
              </a:rPr>
              <a:t>3</a:t>
            </a:r>
            <a:endParaRPr lang="ru-RU" sz="4400" dirty="0">
              <a:solidFill>
                <a:srgbClr val="312782"/>
              </a:solidFill>
            </a:endParaRPr>
          </a:p>
        </p:txBody>
      </p:sp>
      <p:sp>
        <p:nvSpPr>
          <p:cNvPr id="61" name="Подзаголовок 2">
            <a:extLst>
              <a:ext uri="{FF2B5EF4-FFF2-40B4-BE49-F238E27FC236}">
                <a16:creationId xmlns="" xmlns:a16="http://schemas.microsoft.com/office/drawing/2014/main" id="{67FF40D0-5491-4877-86AB-2F7BA0BA75B0}"/>
              </a:ext>
            </a:extLst>
          </p:cNvPr>
          <p:cNvSpPr txBox="1">
            <a:spLocks/>
          </p:cNvSpPr>
          <p:nvPr/>
        </p:nvSpPr>
        <p:spPr>
          <a:xfrm>
            <a:off x="6986022" y="5806886"/>
            <a:ext cx="2877491" cy="1238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00" dirty="0">
                <a:latin typeface="Montserrat" pitchFamily="2" charset="-52"/>
              </a:rPr>
              <a:t>Состав </a:t>
            </a:r>
            <a:br>
              <a:rPr lang="ru-RU" sz="1300" dirty="0">
                <a:latin typeface="Montserrat" pitchFamily="2" charset="-52"/>
              </a:rPr>
            </a:br>
            <a:r>
              <a:rPr lang="ru-RU" sz="1300" dirty="0">
                <a:latin typeface="Montserrat" pitchFamily="2" charset="-52"/>
              </a:rPr>
              <a:t>апелляционной </a:t>
            </a:r>
            <a:br>
              <a:rPr lang="ru-RU" sz="1300" dirty="0">
                <a:latin typeface="Montserrat" pitchFamily="2" charset="-52"/>
              </a:rPr>
            </a:br>
            <a:r>
              <a:rPr lang="ru-RU" sz="1300" dirty="0">
                <a:latin typeface="Montserrat" pitchFamily="2" charset="-52"/>
              </a:rPr>
              <a:t>комиссии</a:t>
            </a:r>
          </a:p>
        </p:txBody>
      </p:sp>
      <p:sp>
        <p:nvSpPr>
          <p:cNvPr id="62" name="Заголовок 1">
            <a:extLst>
              <a:ext uri="{FF2B5EF4-FFF2-40B4-BE49-F238E27FC236}">
                <a16:creationId xmlns="" xmlns:a16="http://schemas.microsoft.com/office/drawing/2014/main" id="{6FE6CBA1-4268-4F3A-B8C8-4CB2A8EAE366}"/>
              </a:ext>
            </a:extLst>
          </p:cNvPr>
          <p:cNvSpPr txBox="1">
            <a:spLocks/>
          </p:cNvSpPr>
          <p:nvPr/>
        </p:nvSpPr>
        <p:spPr>
          <a:xfrm>
            <a:off x="6944888" y="5320775"/>
            <a:ext cx="952500" cy="627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rgbClr val="312782"/>
                </a:solidFill>
                <a:latin typeface="Montserrat Bold" panose="00000800000000000000" pitchFamily="2" charset="-52"/>
              </a:rPr>
              <a:t>0</a:t>
            </a:r>
            <a:r>
              <a:rPr lang="ru-RU" sz="4400" dirty="0">
                <a:solidFill>
                  <a:srgbClr val="312782"/>
                </a:solidFill>
                <a:latin typeface="Montserrat Bold" panose="00000800000000000000" pitchFamily="2" charset="-52"/>
              </a:rPr>
              <a:t>2</a:t>
            </a:r>
            <a:endParaRPr lang="ru-RU" sz="4400" dirty="0">
              <a:solidFill>
                <a:srgbClr val="312782"/>
              </a:solidFill>
            </a:endParaRPr>
          </a:p>
        </p:txBody>
      </p:sp>
      <p:sp>
        <p:nvSpPr>
          <p:cNvPr id="63" name="Подзаголовок 2">
            <a:extLst>
              <a:ext uri="{FF2B5EF4-FFF2-40B4-BE49-F238E27FC236}">
                <a16:creationId xmlns="" xmlns:a16="http://schemas.microsoft.com/office/drawing/2014/main" id="{E778686E-895A-4BA8-A05B-D9EE93DFBB7D}"/>
              </a:ext>
            </a:extLst>
          </p:cNvPr>
          <p:cNvSpPr txBox="1">
            <a:spLocks/>
          </p:cNvSpPr>
          <p:nvPr/>
        </p:nvSpPr>
        <p:spPr>
          <a:xfrm>
            <a:off x="6986022" y="4141770"/>
            <a:ext cx="2907532" cy="1238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00" dirty="0">
                <a:latin typeface="Montserrat" pitchFamily="2" charset="-52"/>
              </a:rPr>
              <a:t>Правила подачи</a:t>
            </a:r>
            <a:br>
              <a:rPr lang="ru-RU" sz="1300" dirty="0">
                <a:latin typeface="Montserrat" pitchFamily="2" charset="-52"/>
              </a:rPr>
            </a:br>
            <a:r>
              <a:rPr lang="ru-RU" sz="1300" dirty="0">
                <a:latin typeface="Montserrat" pitchFamily="2" charset="-52"/>
              </a:rPr>
              <a:t>апелляции </a:t>
            </a:r>
            <a:br>
              <a:rPr lang="ru-RU" sz="1300" dirty="0">
                <a:latin typeface="Montserrat" pitchFamily="2" charset="-52"/>
              </a:rPr>
            </a:br>
            <a:r>
              <a:rPr lang="ru-RU" sz="1300" dirty="0">
                <a:latin typeface="Montserrat" pitchFamily="2" charset="-52"/>
              </a:rPr>
              <a:t>выпускником</a:t>
            </a:r>
          </a:p>
        </p:txBody>
      </p:sp>
      <p:sp>
        <p:nvSpPr>
          <p:cNvPr id="64" name="Заголовок 1">
            <a:extLst>
              <a:ext uri="{FF2B5EF4-FFF2-40B4-BE49-F238E27FC236}">
                <a16:creationId xmlns="" xmlns:a16="http://schemas.microsoft.com/office/drawing/2014/main" id="{68AADC66-DFA6-4A74-BBE6-00D6177D2EC0}"/>
              </a:ext>
            </a:extLst>
          </p:cNvPr>
          <p:cNvSpPr txBox="1">
            <a:spLocks/>
          </p:cNvSpPr>
          <p:nvPr/>
        </p:nvSpPr>
        <p:spPr>
          <a:xfrm>
            <a:off x="9903336" y="5320774"/>
            <a:ext cx="952500" cy="627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rgbClr val="312782"/>
                </a:solidFill>
                <a:latin typeface="Montserrat Bold" panose="00000800000000000000" pitchFamily="2" charset="-52"/>
              </a:rPr>
              <a:t>0</a:t>
            </a:r>
            <a:r>
              <a:rPr lang="ru-RU" sz="4400" dirty="0">
                <a:solidFill>
                  <a:srgbClr val="312782"/>
                </a:solidFill>
                <a:latin typeface="Montserrat Bold" panose="00000800000000000000" pitchFamily="2" charset="-52"/>
              </a:rPr>
              <a:t>4</a:t>
            </a:r>
            <a:endParaRPr lang="ru-RU" sz="4400" dirty="0">
              <a:solidFill>
                <a:srgbClr val="312782"/>
              </a:solidFill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2AF4D5BA-2D35-4E23-A708-6992B13332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83507" y="3627109"/>
            <a:ext cx="1070695" cy="70073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6482D32E-B70E-4869-968B-0DF80A1674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164" y="5077738"/>
            <a:ext cx="1125159" cy="11251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4060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FFD4EC1-B578-4AB9-8DDD-720F912CE6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310" r="51074"/>
          <a:stretch/>
        </p:blipFill>
        <p:spPr>
          <a:xfrm>
            <a:off x="0" y="-15876"/>
            <a:ext cx="12192000" cy="687387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E2B21D1-7836-005A-9FB9-5619986CD56F}"/>
              </a:ext>
            </a:extLst>
          </p:cNvPr>
          <p:cNvSpPr/>
          <p:nvPr/>
        </p:nvSpPr>
        <p:spPr>
          <a:xfrm>
            <a:off x="5034543" y="-33243"/>
            <a:ext cx="7182685" cy="6891242"/>
          </a:xfrm>
          <a:prstGeom prst="rect">
            <a:avLst/>
          </a:prstGeom>
          <a:solidFill>
            <a:srgbClr val="A73E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6A4796D8-13FD-F5C8-3547-020FFC08B0D1}"/>
              </a:ext>
            </a:extLst>
          </p:cNvPr>
          <p:cNvGrpSpPr/>
          <p:nvPr/>
        </p:nvGrpSpPr>
        <p:grpSpPr>
          <a:xfrm>
            <a:off x="5486566" y="2192298"/>
            <a:ext cx="2253081" cy="2253081"/>
            <a:chOff x="6568470" y="1580247"/>
            <a:chExt cx="2253081" cy="2253081"/>
          </a:xfrm>
        </p:grpSpPr>
        <p:sp>
          <p:nvSpPr>
            <p:cNvPr id="16" name="Овал 15">
              <a:extLst>
                <a:ext uri="{FF2B5EF4-FFF2-40B4-BE49-F238E27FC236}">
                  <a16:creationId xmlns="" xmlns:a16="http://schemas.microsoft.com/office/drawing/2014/main" id="{3F4FB2DE-E0A5-F450-8914-60EF4245BBAF}"/>
                </a:ext>
              </a:extLst>
            </p:cNvPr>
            <p:cNvSpPr/>
            <p:nvPr/>
          </p:nvSpPr>
          <p:spPr>
            <a:xfrm>
              <a:off x="6772303" y="1800454"/>
              <a:ext cx="1845417" cy="184541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="" xmlns:a16="http://schemas.microsoft.com/office/drawing/2014/main" id="{A1DC5CCE-746D-1918-221F-A0DB0E5C5FEF}"/>
                </a:ext>
              </a:extLst>
            </p:cNvPr>
            <p:cNvSpPr/>
            <p:nvPr/>
          </p:nvSpPr>
          <p:spPr>
            <a:xfrm>
              <a:off x="6568470" y="1580247"/>
              <a:ext cx="2253081" cy="2253081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7" name="Объект 2">
            <a:extLst>
              <a:ext uri="{FF2B5EF4-FFF2-40B4-BE49-F238E27FC236}">
                <a16:creationId xmlns="" xmlns:a16="http://schemas.microsoft.com/office/drawing/2014/main" id="{D2392682-2B2F-5657-128A-AC9AFB6699E5}"/>
              </a:ext>
            </a:extLst>
          </p:cNvPr>
          <p:cNvSpPr txBox="1">
            <a:spLocks/>
          </p:cNvSpPr>
          <p:nvPr/>
        </p:nvSpPr>
        <p:spPr>
          <a:xfrm>
            <a:off x="5594152" y="1191303"/>
            <a:ext cx="4516278" cy="407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AFD"/>
              </a:buClr>
              <a:buNone/>
            </a:pPr>
            <a:endParaRPr lang="ru-RU" sz="1800" b="1" dirty="0">
              <a:latin typeface="Montserrat" pitchFamily="2" charset="-52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1363B7AB-B682-8E88-F087-AABC95EF4388}"/>
              </a:ext>
            </a:extLst>
          </p:cNvPr>
          <p:cNvCxnSpPr>
            <a:cxnSpLocks/>
          </p:cNvCxnSpPr>
          <p:nvPr/>
        </p:nvCxnSpPr>
        <p:spPr>
          <a:xfrm flipV="1">
            <a:off x="6821673" y="1598376"/>
            <a:ext cx="1387054" cy="8277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34BA613A-2F39-0E09-066C-C2B8B4174C01}"/>
              </a:ext>
            </a:extLst>
          </p:cNvPr>
          <p:cNvCxnSpPr>
            <a:cxnSpLocks/>
          </p:cNvCxnSpPr>
          <p:nvPr/>
        </p:nvCxnSpPr>
        <p:spPr>
          <a:xfrm flipV="1">
            <a:off x="7503223" y="2783153"/>
            <a:ext cx="744190" cy="3845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6E651D41-2DBF-26BB-9175-2BA3E63F468F}"/>
              </a:ext>
            </a:extLst>
          </p:cNvPr>
          <p:cNvCxnSpPr>
            <a:cxnSpLocks/>
          </p:cNvCxnSpPr>
          <p:nvPr/>
        </p:nvCxnSpPr>
        <p:spPr>
          <a:xfrm>
            <a:off x="7351129" y="3878751"/>
            <a:ext cx="921509" cy="302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724480F1-8BBD-09D6-E233-8394EB731112}"/>
              </a:ext>
            </a:extLst>
          </p:cNvPr>
          <p:cNvCxnSpPr/>
          <p:nvPr/>
        </p:nvCxnSpPr>
        <p:spPr>
          <a:xfrm>
            <a:off x="8208727" y="1598376"/>
            <a:ext cx="24312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1F446E0A-62A4-955E-627C-0B73D05D3FF5}"/>
              </a:ext>
            </a:extLst>
          </p:cNvPr>
          <p:cNvCxnSpPr/>
          <p:nvPr/>
        </p:nvCxnSpPr>
        <p:spPr>
          <a:xfrm>
            <a:off x="8247413" y="2783154"/>
            <a:ext cx="24312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C79F12EC-8F11-A097-B96C-8C1E0C561DFF}"/>
              </a:ext>
            </a:extLst>
          </p:cNvPr>
          <p:cNvCxnSpPr>
            <a:cxnSpLocks/>
          </p:cNvCxnSpPr>
          <p:nvPr/>
        </p:nvCxnSpPr>
        <p:spPr>
          <a:xfrm>
            <a:off x="8272638" y="4181101"/>
            <a:ext cx="24312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0ADA52C4-BAD7-7C16-C665-DF1E3982762A}"/>
              </a:ext>
            </a:extLst>
          </p:cNvPr>
          <p:cNvCxnSpPr>
            <a:cxnSpLocks/>
          </p:cNvCxnSpPr>
          <p:nvPr/>
        </p:nvCxnSpPr>
        <p:spPr>
          <a:xfrm>
            <a:off x="8296887" y="6192516"/>
            <a:ext cx="24312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A083A2BB-67B4-4B19-2759-E9DB4270EFC4}"/>
              </a:ext>
            </a:extLst>
          </p:cNvPr>
          <p:cNvCxnSpPr>
            <a:cxnSpLocks/>
          </p:cNvCxnSpPr>
          <p:nvPr/>
        </p:nvCxnSpPr>
        <p:spPr>
          <a:xfrm>
            <a:off x="6900160" y="4222241"/>
            <a:ext cx="1396727" cy="19702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46F3B97-A92A-3FC8-BA0F-94CD56CACACC}"/>
              </a:ext>
            </a:extLst>
          </p:cNvPr>
          <p:cNvSpPr txBox="1"/>
          <p:nvPr/>
        </p:nvSpPr>
        <p:spPr>
          <a:xfrm>
            <a:off x="83555" y="56093"/>
            <a:ext cx="5771717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900" dirty="0">
                <a:solidFill>
                  <a:srgbClr val="A73E8E"/>
                </a:solidFill>
                <a:latin typeface="Montserrat Bold" panose="00000800000000000000" pitchFamily="2" charset="-52"/>
                <a:ea typeface="+mj-ea"/>
                <a:cs typeface="+mj-cs"/>
              </a:rPr>
              <a:t>Особенности ГИА </a:t>
            </a:r>
            <a:br>
              <a:rPr lang="ru-RU" sz="2900" dirty="0">
                <a:solidFill>
                  <a:srgbClr val="A73E8E"/>
                </a:solidFill>
                <a:latin typeface="Montserrat Bold" panose="00000800000000000000" pitchFamily="2" charset="-52"/>
                <a:ea typeface="+mj-ea"/>
                <a:cs typeface="+mj-cs"/>
              </a:rPr>
            </a:br>
            <a:r>
              <a:rPr lang="ru-RU" sz="2900" dirty="0">
                <a:solidFill>
                  <a:srgbClr val="A73E8E"/>
                </a:solidFill>
                <a:latin typeface="Montserrat Bold" panose="00000800000000000000" pitchFamily="2" charset="-52"/>
                <a:ea typeface="+mj-ea"/>
                <a:cs typeface="+mj-cs"/>
              </a:rPr>
              <a:t>для выпускников </a:t>
            </a:r>
            <a:br>
              <a:rPr lang="ru-RU" sz="2900" dirty="0">
                <a:solidFill>
                  <a:srgbClr val="A73E8E"/>
                </a:solidFill>
                <a:latin typeface="Montserrat Bold" panose="00000800000000000000" pitchFamily="2" charset="-52"/>
                <a:ea typeface="+mj-ea"/>
                <a:cs typeface="+mj-cs"/>
              </a:rPr>
            </a:br>
            <a:r>
              <a:rPr lang="ru-RU" sz="2900" dirty="0">
                <a:solidFill>
                  <a:srgbClr val="A73E8E"/>
                </a:solidFill>
                <a:latin typeface="Montserrat Bold" panose="00000800000000000000" pitchFamily="2" charset="-52"/>
                <a:ea typeface="+mj-ea"/>
                <a:cs typeface="+mj-cs"/>
              </a:rPr>
              <a:t>из числа инвалидов </a:t>
            </a:r>
            <a:br>
              <a:rPr lang="ru-RU" sz="2900" dirty="0">
                <a:solidFill>
                  <a:srgbClr val="A73E8E"/>
                </a:solidFill>
                <a:latin typeface="Montserrat Bold" panose="00000800000000000000" pitchFamily="2" charset="-52"/>
                <a:ea typeface="+mj-ea"/>
                <a:cs typeface="+mj-cs"/>
              </a:rPr>
            </a:br>
            <a:r>
              <a:rPr lang="ru-RU" sz="2900" dirty="0">
                <a:solidFill>
                  <a:srgbClr val="A73E8E"/>
                </a:solidFill>
                <a:latin typeface="Montserrat Bold" panose="00000800000000000000" pitchFamily="2" charset="-52"/>
                <a:ea typeface="+mj-ea"/>
                <a:cs typeface="+mj-cs"/>
              </a:rPr>
              <a:t>и лиц с ОВЗ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823138-0BC9-9023-4624-7AF2432AE8EB}"/>
              </a:ext>
            </a:extLst>
          </p:cNvPr>
          <p:cNvSpPr txBox="1"/>
          <p:nvPr/>
        </p:nvSpPr>
        <p:spPr>
          <a:xfrm>
            <a:off x="11473650" y="6424832"/>
            <a:ext cx="789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buClr>
                <a:schemeClr val="bg1"/>
              </a:buClr>
            </a:pP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13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7400A840-4142-4D41-82F7-25A32F1E80B8}"/>
              </a:ext>
            </a:extLst>
          </p:cNvPr>
          <p:cNvSpPr/>
          <p:nvPr/>
        </p:nvSpPr>
        <p:spPr>
          <a:xfrm>
            <a:off x="3856026" y="5765053"/>
            <a:ext cx="1178517" cy="1091052"/>
          </a:xfrm>
          <a:prstGeom prst="rect">
            <a:avLst/>
          </a:prstGeom>
          <a:solidFill>
            <a:srgbClr val="3127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78E89DE6-16F2-4369-A350-214474F112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62541" y="6004206"/>
            <a:ext cx="952500" cy="631544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17B45DC2-1F07-4CE7-A2CC-EE9ADDBBC067}"/>
              </a:ext>
            </a:extLst>
          </p:cNvPr>
          <p:cNvSpPr/>
          <p:nvPr/>
        </p:nvSpPr>
        <p:spPr>
          <a:xfrm>
            <a:off x="2629142" y="5770633"/>
            <a:ext cx="1178517" cy="1091052"/>
          </a:xfrm>
          <a:prstGeom prst="rect">
            <a:avLst/>
          </a:prstGeom>
          <a:solidFill>
            <a:srgbClr val="A73E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4BF835EE-9B81-4371-9F74-93BCB6C59C95}"/>
              </a:ext>
            </a:extLst>
          </p:cNvPr>
          <p:cNvSpPr txBox="1"/>
          <p:nvPr/>
        </p:nvSpPr>
        <p:spPr>
          <a:xfrm>
            <a:off x="8247413" y="4527611"/>
            <a:ext cx="3830873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chemeClr val="bg1"/>
                </a:solidFill>
                <a:latin typeface="Montserrat" pitchFamily="2" charset="-52"/>
              </a:rPr>
              <a:t>Обеспечение возможности беспрепятственного доступа выпускников с ОВЗ, детей-инвалидов </a:t>
            </a:r>
            <a:br>
              <a:rPr lang="ru-RU" sz="11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100" dirty="0">
                <a:solidFill>
                  <a:schemeClr val="bg1"/>
                </a:solidFill>
                <a:latin typeface="Montserrat" pitchFamily="2" charset="-52"/>
              </a:rPr>
              <a:t>и инвалидов в аудитории, туалетные и другие помещения, пребывания в указанных помещениях (наличие пандусов, поручней, расширенных дверных проемов, лифтов, </a:t>
            </a:r>
            <a:br>
              <a:rPr lang="ru-RU" sz="11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100" dirty="0">
                <a:solidFill>
                  <a:schemeClr val="bg1"/>
                </a:solidFill>
                <a:latin typeface="Montserrat" pitchFamily="2" charset="-52"/>
              </a:rPr>
              <a:t>при отсутствии лифтов расположение аудитории на  1-м этаже, наличие специальных кресел и других приспособлений)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CADA47F-C7D2-4E54-B3E9-047CDC0CE9C4}"/>
              </a:ext>
            </a:extLst>
          </p:cNvPr>
          <p:cNvSpPr txBox="1"/>
          <p:nvPr/>
        </p:nvSpPr>
        <p:spPr>
          <a:xfrm>
            <a:off x="8156900" y="383022"/>
            <a:ext cx="345347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chemeClr val="bg1"/>
                </a:solidFill>
                <a:latin typeface="Montserrat" pitchFamily="2" charset="-52"/>
              </a:rPr>
              <a:t>Проведение ГИА выпускников с ОВЗ, детей-инвалидов и инвалидов в одной аудитории совместно с выпускниками, </a:t>
            </a:r>
            <a:br>
              <a:rPr lang="ru-RU" sz="11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100" dirty="0">
                <a:solidFill>
                  <a:schemeClr val="bg1"/>
                </a:solidFill>
                <a:latin typeface="Montserrat" pitchFamily="2" charset="-52"/>
              </a:rPr>
              <a:t>не имеющими ограничений здоровья, </a:t>
            </a:r>
            <a:br>
              <a:rPr lang="ru-RU" sz="11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100" dirty="0">
                <a:solidFill>
                  <a:schemeClr val="bg1"/>
                </a:solidFill>
                <a:latin typeface="Montserrat" pitchFamily="2" charset="-52"/>
              </a:rPr>
              <a:t>если не создает трудностей для выпускников при прохождении ГИА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535E0B9-AD26-48B7-916E-4BC6569353F3}"/>
              </a:ext>
            </a:extLst>
          </p:cNvPr>
          <p:cNvSpPr txBox="1"/>
          <p:nvPr/>
        </p:nvSpPr>
        <p:spPr>
          <a:xfrm>
            <a:off x="8185244" y="1785081"/>
            <a:ext cx="3041182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chemeClr val="bg1"/>
                </a:solidFill>
                <a:latin typeface="Montserrat" pitchFamily="2" charset="-52"/>
              </a:rPr>
              <a:t>Присутствие в аудитории, ЦПДЭ тьютора, ассистента которые могут оказать техническую помощь с учетом индивидуальных особенностей выпускников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9B8D052-4D6F-4BBE-8F29-7BD6C2A0CC44}"/>
              </a:ext>
            </a:extLst>
          </p:cNvPr>
          <p:cNvSpPr txBox="1"/>
          <p:nvPr/>
        </p:nvSpPr>
        <p:spPr>
          <a:xfrm>
            <a:off x="8216686" y="3002613"/>
            <a:ext cx="357025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chemeClr val="bg1"/>
                </a:solidFill>
                <a:latin typeface="Montserrat" pitchFamily="2" charset="-52"/>
              </a:rPr>
              <a:t>Пользование выпускниками с ОВЗ, </a:t>
            </a:r>
            <a:br>
              <a:rPr lang="ru-RU" sz="11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100" dirty="0">
                <a:solidFill>
                  <a:schemeClr val="bg1"/>
                </a:solidFill>
                <a:latin typeface="Montserrat" pitchFamily="2" charset="-52"/>
              </a:rPr>
              <a:t>детьми-инвалидами и инвалидами необходимыми техническими средствами реабилитации и изделиями медицинского назначения при прохождении ГИА </a:t>
            </a:r>
            <a:br>
              <a:rPr lang="ru-RU" sz="11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100" dirty="0">
                <a:solidFill>
                  <a:schemeClr val="bg1"/>
                </a:solidFill>
                <a:latin typeface="Montserrat" pitchFamily="2" charset="-52"/>
              </a:rPr>
              <a:t>с учетом индивидуальных особенностей</a:t>
            </a:r>
          </a:p>
        </p:txBody>
      </p:sp>
      <p:sp>
        <p:nvSpPr>
          <p:cNvPr id="48" name="Объект 2">
            <a:extLst>
              <a:ext uri="{FF2B5EF4-FFF2-40B4-BE49-F238E27FC236}">
                <a16:creationId xmlns="" xmlns:a16="http://schemas.microsoft.com/office/drawing/2014/main" id="{9472ACB5-896A-4C76-983C-4449803C6A2B}"/>
              </a:ext>
            </a:extLst>
          </p:cNvPr>
          <p:cNvSpPr txBox="1">
            <a:spLocks/>
          </p:cNvSpPr>
          <p:nvPr/>
        </p:nvSpPr>
        <p:spPr>
          <a:xfrm>
            <a:off x="5561419" y="3115301"/>
            <a:ext cx="2103373" cy="407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3AFD"/>
              </a:buClr>
              <a:buNone/>
            </a:pPr>
            <a:r>
              <a:rPr lang="ru-RU" sz="1800" b="1" dirty="0">
                <a:solidFill>
                  <a:schemeClr val="bg1"/>
                </a:solidFill>
                <a:latin typeface="Montserrat" pitchFamily="2" charset="-52"/>
              </a:rPr>
              <a:t>ОБЩИЕ ТРЕБОВАНИЯ</a:t>
            </a:r>
          </a:p>
        </p:txBody>
      </p:sp>
      <p:sp>
        <p:nvSpPr>
          <p:cNvPr id="53" name="Подзаголовок 2">
            <a:extLst>
              <a:ext uri="{FF2B5EF4-FFF2-40B4-BE49-F238E27FC236}">
                <a16:creationId xmlns="" xmlns:a16="http://schemas.microsoft.com/office/drawing/2014/main" id="{13B28160-AC01-4AC5-AEDF-0273C5B0C952}"/>
              </a:ext>
            </a:extLst>
          </p:cNvPr>
          <p:cNvSpPr txBox="1">
            <a:spLocks/>
          </p:cNvSpPr>
          <p:nvPr/>
        </p:nvSpPr>
        <p:spPr>
          <a:xfrm>
            <a:off x="642671" y="2667949"/>
            <a:ext cx="389551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ru-RU" sz="1400" dirty="0">
                <a:latin typeface="Montserrat" pitchFamily="2" charset="-52"/>
              </a:rPr>
              <a:t>Общие требования проведения ГИА выпускников с ОВЗ, детей-инвалидов </a:t>
            </a:r>
            <a:br>
              <a:rPr lang="ru-RU" sz="1400" dirty="0">
                <a:latin typeface="Montserrat" pitchFamily="2" charset="-52"/>
              </a:rPr>
            </a:br>
            <a:r>
              <a:rPr lang="ru-RU" sz="1400" dirty="0">
                <a:latin typeface="Montserrat" pitchFamily="2" charset="-52"/>
              </a:rPr>
              <a:t>и инвалидов  </a:t>
            </a:r>
          </a:p>
        </p:txBody>
      </p:sp>
      <p:sp>
        <p:nvSpPr>
          <p:cNvPr id="54" name="Подзаголовок 2">
            <a:extLst>
              <a:ext uri="{FF2B5EF4-FFF2-40B4-BE49-F238E27FC236}">
                <a16:creationId xmlns="" xmlns:a16="http://schemas.microsoft.com/office/drawing/2014/main" id="{318BC3BB-BC72-4E6D-9550-178085BF018A}"/>
              </a:ext>
            </a:extLst>
          </p:cNvPr>
          <p:cNvSpPr txBox="1">
            <a:spLocks/>
          </p:cNvSpPr>
          <p:nvPr/>
        </p:nvSpPr>
        <p:spPr>
          <a:xfrm>
            <a:off x="678123" y="4238234"/>
            <a:ext cx="3860059" cy="1474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ru-RU" sz="1400" dirty="0">
                <a:latin typeface="Montserrat" pitchFamily="2" charset="-52"/>
              </a:rPr>
              <a:t>Дополнительные требования проведения ГИА выпускников с ОВЗ, детей-инвалидов и инвалидов с учетом индивидуальных потребностей выпускника</a:t>
            </a:r>
          </a:p>
        </p:txBody>
      </p:sp>
      <p:sp>
        <p:nvSpPr>
          <p:cNvPr id="55" name="Заголовок 1">
            <a:extLst>
              <a:ext uri="{FF2B5EF4-FFF2-40B4-BE49-F238E27FC236}">
                <a16:creationId xmlns="" xmlns:a16="http://schemas.microsoft.com/office/drawing/2014/main" id="{F97D509C-59FB-401F-AD8B-112522C79C08}"/>
              </a:ext>
            </a:extLst>
          </p:cNvPr>
          <p:cNvSpPr txBox="1">
            <a:spLocks/>
          </p:cNvSpPr>
          <p:nvPr/>
        </p:nvSpPr>
        <p:spPr>
          <a:xfrm>
            <a:off x="660288" y="3634481"/>
            <a:ext cx="952500" cy="6270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312782"/>
                </a:solidFill>
                <a:latin typeface="Montserrat Bold" panose="00000800000000000000" pitchFamily="2" charset="-52"/>
              </a:rPr>
              <a:t>02</a:t>
            </a:r>
            <a:endParaRPr lang="ru-RU" sz="3600" dirty="0">
              <a:solidFill>
                <a:srgbClr val="312782"/>
              </a:solidFill>
            </a:endParaRPr>
          </a:p>
        </p:txBody>
      </p:sp>
      <p:sp>
        <p:nvSpPr>
          <p:cNvPr id="56" name="Заголовок 1">
            <a:extLst>
              <a:ext uri="{FF2B5EF4-FFF2-40B4-BE49-F238E27FC236}">
                <a16:creationId xmlns="" xmlns:a16="http://schemas.microsoft.com/office/drawing/2014/main" id="{012082A3-0ED5-40C6-A6F0-411FADD038E2}"/>
              </a:ext>
            </a:extLst>
          </p:cNvPr>
          <p:cNvSpPr txBox="1">
            <a:spLocks/>
          </p:cNvSpPr>
          <p:nvPr/>
        </p:nvSpPr>
        <p:spPr>
          <a:xfrm>
            <a:off x="642671" y="2052800"/>
            <a:ext cx="952500" cy="6270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312782"/>
                </a:solidFill>
                <a:latin typeface="Montserrat Bold" panose="00000800000000000000" pitchFamily="2" charset="-52"/>
              </a:rPr>
              <a:t>01</a:t>
            </a:r>
            <a:endParaRPr lang="ru-RU" sz="3600" dirty="0">
              <a:solidFill>
                <a:srgbClr val="31278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7589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F5066AF0-DA77-4432-B0DD-85A9C9BA71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310" r="51074"/>
          <a:stretch/>
        </p:blipFill>
        <p:spPr>
          <a:xfrm>
            <a:off x="0" y="-15876"/>
            <a:ext cx="12192000" cy="6873875"/>
          </a:xfrm>
          <a:prstGeom prst="rect">
            <a:avLst/>
          </a:prstGeom>
        </p:spPr>
      </p:pic>
      <p:grpSp>
        <p:nvGrpSpPr>
          <p:cNvPr id="63" name="Группа 62">
            <a:extLst>
              <a:ext uri="{FF2B5EF4-FFF2-40B4-BE49-F238E27FC236}">
                <a16:creationId xmlns="" xmlns:a16="http://schemas.microsoft.com/office/drawing/2014/main" id="{52DA6CEA-2B42-4DFB-8328-1AF74113C22F}"/>
              </a:ext>
            </a:extLst>
          </p:cNvPr>
          <p:cNvGrpSpPr/>
          <p:nvPr/>
        </p:nvGrpSpPr>
        <p:grpSpPr>
          <a:xfrm>
            <a:off x="9519710" y="2822862"/>
            <a:ext cx="2691377" cy="4035138"/>
            <a:chOff x="9893660" y="3351618"/>
            <a:chExt cx="2317427" cy="3506382"/>
          </a:xfrm>
        </p:grpSpPr>
        <p:pic>
          <p:nvPicPr>
            <p:cNvPr id="53" name="Picture 27">
              <a:extLst>
                <a:ext uri="{FF2B5EF4-FFF2-40B4-BE49-F238E27FC236}">
                  <a16:creationId xmlns="" xmlns:a16="http://schemas.microsoft.com/office/drawing/2014/main" id="{8B6CFAD8-C04C-40EE-B66D-55D4FC31D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/>
          </p:blipFill>
          <p:spPr bwMode="auto">
            <a:xfrm flipH="1">
              <a:off x="9893660" y="3351618"/>
              <a:ext cx="2317427" cy="3506382"/>
            </a:xfrm>
            <a:prstGeom prst="rect">
              <a:avLst/>
            </a:prstGeom>
          </p:spPr>
        </p:pic>
        <p:pic>
          <p:nvPicPr>
            <p:cNvPr id="62" name="Рисунок 61">
              <a:extLst>
                <a:ext uri="{FF2B5EF4-FFF2-40B4-BE49-F238E27FC236}">
                  <a16:creationId xmlns="" xmlns:a16="http://schemas.microsoft.com/office/drawing/2014/main" id="{A82315DD-F0D7-4E4F-B101-EBD248302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25312" t="7037" r="29614" b="9445"/>
            <a:stretch/>
          </p:blipFill>
          <p:spPr>
            <a:xfrm>
              <a:off x="10341099" y="3910991"/>
              <a:ext cx="1279400" cy="1463489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333C388-C188-E35D-8551-0D35AFE22E51}"/>
              </a:ext>
            </a:extLst>
          </p:cNvPr>
          <p:cNvSpPr txBox="1"/>
          <p:nvPr/>
        </p:nvSpPr>
        <p:spPr>
          <a:xfrm>
            <a:off x="80996" y="13745"/>
            <a:ext cx="117503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cap="all" dirty="0">
                <a:solidFill>
                  <a:srgbClr val="312782"/>
                </a:solidFill>
                <a:latin typeface="Montserrat" pitchFamily="2" charset="-52"/>
              </a:rPr>
              <a:t>О</a:t>
            </a:r>
            <a:r>
              <a:rPr lang="ru-RU" sz="3600" b="1" dirty="0">
                <a:solidFill>
                  <a:srgbClr val="312782"/>
                </a:solidFill>
                <a:latin typeface="Montserrat" pitchFamily="2" charset="-52"/>
              </a:rPr>
              <a:t>собенности</a:t>
            </a:r>
            <a:r>
              <a:rPr lang="ru-RU" sz="3600" b="1" cap="all" dirty="0">
                <a:solidFill>
                  <a:srgbClr val="312782"/>
                </a:solidFill>
                <a:latin typeface="Montserrat" pitchFamily="2" charset="-52"/>
              </a:rPr>
              <a:t> ГИА </a:t>
            </a:r>
            <a:r>
              <a:rPr lang="ru-RU" sz="3600" b="1" dirty="0">
                <a:solidFill>
                  <a:srgbClr val="312782"/>
                </a:solidFill>
                <a:latin typeface="Montserrat" pitchFamily="2" charset="-52"/>
              </a:rPr>
              <a:t>в форме ДЭ профильного уровня, совмещенного с НОК</a:t>
            </a:r>
          </a:p>
          <a:p>
            <a:endParaRPr lang="ru-RU" sz="3600" b="1" cap="all" dirty="0">
              <a:solidFill>
                <a:srgbClr val="312782"/>
              </a:solidFill>
              <a:latin typeface="Montserrat" pitchFamily="2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F0A7E7E-69C4-CCB8-6AFD-A996CCF70668}"/>
              </a:ext>
            </a:extLst>
          </p:cNvPr>
          <p:cNvSpPr txBox="1"/>
          <p:nvPr/>
        </p:nvSpPr>
        <p:spPr>
          <a:xfrm>
            <a:off x="11800862" y="6474923"/>
            <a:ext cx="782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buClr>
                <a:schemeClr val="bg1"/>
              </a:buClr>
            </a:pPr>
            <a:r>
              <a:rPr lang="ru-RU" b="1" dirty="0">
                <a:solidFill>
                  <a:schemeClr val="tx1"/>
                </a:solidFill>
                <a:latin typeface="Montserrat" pitchFamily="2" charset="-52"/>
              </a:rPr>
              <a:t>14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0443A180-97BA-4F81-B318-3CD498D717A8}"/>
              </a:ext>
            </a:extLst>
          </p:cNvPr>
          <p:cNvSpPr/>
          <p:nvPr/>
        </p:nvSpPr>
        <p:spPr>
          <a:xfrm>
            <a:off x="-9029" y="4865705"/>
            <a:ext cx="1063923" cy="979994"/>
          </a:xfrm>
          <a:prstGeom prst="rect">
            <a:avLst/>
          </a:prstGeom>
          <a:solidFill>
            <a:srgbClr val="3127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8E2AC995-D326-4A77-B63E-DDF83C83834B}"/>
              </a:ext>
            </a:extLst>
          </p:cNvPr>
          <p:cNvSpPr/>
          <p:nvPr/>
        </p:nvSpPr>
        <p:spPr>
          <a:xfrm>
            <a:off x="-9029" y="3853404"/>
            <a:ext cx="1063923" cy="979994"/>
          </a:xfrm>
          <a:prstGeom prst="rect">
            <a:avLst/>
          </a:prstGeom>
          <a:solidFill>
            <a:srgbClr val="41B2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DCE5574-4E11-4017-A0BA-C9F1DEB11CD9}"/>
              </a:ext>
            </a:extLst>
          </p:cNvPr>
          <p:cNvSpPr/>
          <p:nvPr/>
        </p:nvSpPr>
        <p:spPr>
          <a:xfrm>
            <a:off x="-9029" y="5878006"/>
            <a:ext cx="1063923" cy="979994"/>
          </a:xfrm>
          <a:prstGeom prst="rect">
            <a:avLst/>
          </a:prstGeom>
          <a:solidFill>
            <a:srgbClr val="A73E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9148A0A-C21F-46A8-9212-69C2DC7B6C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641" y="4041237"/>
            <a:ext cx="952500" cy="631544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E484F97D-4F2A-42B3-85E8-173DE52CEF4C}"/>
              </a:ext>
            </a:extLst>
          </p:cNvPr>
          <p:cNvCxnSpPr/>
          <p:nvPr/>
        </p:nvCxnSpPr>
        <p:spPr>
          <a:xfrm>
            <a:off x="1293794" y="2437034"/>
            <a:ext cx="8460000" cy="0"/>
          </a:xfrm>
          <a:prstGeom prst="line">
            <a:avLst/>
          </a:prstGeom>
          <a:ln w="28575">
            <a:solidFill>
              <a:srgbClr val="A73E8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45938994-CAB1-4D88-B9E6-69AA2686D653}"/>
              </a:ext>
            </a:extLst>
          </p:cNvPr>
          <p:cNvCxnSpPr>
            <a:cxnSpLocks/>
          </p:cNvCxnSpPr>
          <p:nvPr/>
        </p:nvCxnSpPr>
        <p:spPr>
          <a:xfrm>
            <a:off x="1304235" y="3811342"/>
            <a:ext cx="5994968" cy="2987"/>
          </a:xfrm>
          <a:prstGeom prst="line">
            <a:avLst/>
          </a:prstGeom>
          <a:ln w="28575">
            <a:solidFill>
              <a:srgbClr val="A73E8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4EFC6F1B-2C4F-4823-9133-8A8F074CDEB1}"/>
              </a:ext>
            </a:extLst>
          </p:cNvPr>
          <p:cNvSpPr/>
          <p:nvPr/>
        </p:nvSpPr>
        <p:spPr>
          <a:xfrm>
            <a:off x="5140520" y="2275067"/>
            <a:ext cx="341746" cy="341746"/>
          </a:xfrm>
          <a:prstGeom prst="ellipse">
            <a:avLst/>
          </a:prstGeom>
          <a:solidFill>
            <a:srgbClr val="A73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krobat ExtraBold" panose="00000900000000000000" pitchFamily="50" charset="-52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7BB19155-6868-49E6-BAEC-970B25876C51}"/>
              </a:ext>
            </a:extLst>
          </p:cNvPr>
          <p:cNvSpPr/>
          <p:nvPr/>
        </p:nvSpPr>
        <p:spPr>
          <a:xfrm>
            <a:off x="1163897" y="2266161"/>
            <a:ext cx="341746" cy="341746"/>
          </a:xfrm>
          <a:prstGeom prst="ellipse">
            <a:avLst/>
          </a:prstGeom>
          <a:solidFill>
            <a:srgbClr val="A73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krobat ExtraBold" panose="00000900000000000000" pitchFamily="50" charset="-52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5EC0410B-3951-494D-A0FF-27F6E0857488}"/>
              </a:ext>
            </a:extLst>
          </p:cNvPr>
          <p:cNvSpPr/>
          <p:nvPr/>
        </p:nvSpPr>
        <p:spPr>
          <a:xfrm>
            <a:off x="3194225" y="3649546"/>
            <a:ext cx="341746" cy="341746"/>
          </a:xfrm>
          <a:prstGeom prst="ellipse">
            <a:avLst/>
          </a:prstGeom>
          <a:solidFill>
            <a:srgbClr val="A73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krobat ExtraBold" panose="00000900000000000000" pitchFamily="50" charset="-52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9A8FB869-8315-4983-B800-0EAB62B7267A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1291299" y="5105571"/>
            <a:ext cx="5935300" cy="1937"/>
          </a:xfrm>
          <a:prstGeom prst="line">
            <a:avLst/>
          </a:prstGeom>
          <a:ln w="28575">
            <a:solidFill>
              <a:srgbClr val="3127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Дуга 24">
            <a:extLst>
              <a:ext uri="{FF2B5EF4-FFF2-40B4-BE49-F238E27FC236}">
                <a16:creationId xmlns="" xmlns:a16="http://schemas.microsoft.com/office/drawing/2014/main" id="{BFDDE1E4-8852-4618-9EBC-EEFFE9E1DB03}"/>
              </a:ext>
            </a:extLst>
          </p:cNvPr>
          <p:cNvSpPr/>
          <p:nvPr/>
        </p:nvSpPr>
        <p:spPr>
          <a:xfrm rot="13403933">
            <a:off x="633860" y="2463036"/>
            <a:ext cx="1356988" cy="1345748"/>
          </a:xfrm>
          <a:prstGeom prst="arc">
            <a:avLst>
              <a:gd name="adj1" fmla="val 13567031"/>
              <a:gd name="adj2" fmla="val 2883176"/>
            </a:avLst>
          </a:prstGeom>
          <a:ln w="28575">
            <a:solidFill>
              <a:srgbClr val="A73E8E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 ExtraBold" panose="00000900000000000000" pitchFamily="50" charset="-52"/>
            </a:endParaRPr>
          </a:p>
        </p:txBody>
      </p:sp>
      <p:sp>
        <p:nvSpPr>
          <p:cNvPr id="26" name="Дуга 25">
            <a:extLst>
              <a:ext uri="{FF2B5EF4-FFF2-40B4-BE49-F238E27FC236}">
                <a16:creationId xmlns="" xmlns:a16="http://schemas.microsoft.com/office/drawing/2014/main" id="{2608269D-4078-4043-8B34-67E85F91A943}"/>
              </a:ext>
            </a:extLst>
          </p:cNvPr>
          <p:cNvSpPr/>
          <p:nvPr/>
        </p:nvSpPr>
        <p:spPr>
          <a:xfrm rot="8196067" flipH="1">
            <a:off x="6551180" y="3829139"/>
            <a:ext cx="1267580" cy="1282877"/>
          </a:xfrm>
          <a:prstGeom prst="arc">
            <a:avLst>
              <a:gd name="adj1" fmla="val 13820433"/>
              <a:gd name="adj2" fmla="val 2208553"/>
            </a:avLst>
          </a:prstGeom>
          <a:ln w="28575">
            <a:gradFill>
              <a:gsLst>
                <a:gs pos="0">
                  <a:srgbClr val="312782"/>
                </a:gs>
                <a:gs pos="100000">
                  <a:srgbClr val="A73E8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B3281"/>
              </a:solidFill>
              <a:effectLst/>
              <a:uLnTx/>
              <a:uFillTx/>
              <a:latin typeface="Akrobat ExtraBold" panose="00000900000000000000" pitchFamily="50" charset="-52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="" xmlns:a16="http://schemas.microsoft.com/office/drawing/2014/main" id="{6EE0875F-0250-4DED-BFEE-0E8C95227543}"/>
              </a:ext>
            </a:extLst>
          </p:cNvPr>
          <p:cNvSpPr/>
          <p:nvPr/>
        </p:nvSpPr>
        <p:spPr>
          <a:xfrm>
            <a:off x="1181928" y="4906987"/>
            <a:ext cx="341746" cy="341746"/>
          </a:xfrm>
          <a:prstGeom prst="ellipse">
            <a:avLst/>
          </a:prstGeom>
          <a:solidFill>
            <a:srgbClr val="312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krobat ExtraBold" panose="00000900000000000000" pitchFamily="50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5A108B4-0232-4EF0-90A1-F5A68797E54A}"/>
              </a:ext>
            </a:extLst>
          </p:cNvPr>
          <p:cNvSpPr txBox="1"/>
          <p:nvPr/>
        </p:nvSpPr>
        <p:spPr>
          <a:xfrm>
            <a:off x="1213891" y="4921867"/>
            <a:ext cx="264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1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="" xmlns:a16="http://schemas.microsoft.com/office/drawing/2014/main" id="{C9D5772A-6C82-459D-BD98-C5B9B8770342}"/>
              </a:ext>
            </a:extLst>
          </p:cNvPr>
          <p:cNvSpPr/>
          <p:nvPr/>
        </p:nvSpPr>
        <p:spPr>
          <a:xfrm>
            <a:off x="4216546" y="4927315"/>
            <a:ext cx="341746" cy="341746"/>
          </a:xfrm>
          <a:prstGeom prst="ellipse">
            <a:avLst/>
          </a:prstGeom>
          <a:solidFill>
            <a:srgbClr val="312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krobat ExtraBold" panose="000009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2ABBAA4-F41B-401D-964C-8A1FD2C2737C}"/>
              </a:ext>
            </a:extLst>
          </p:cNvPr>
          <p:cNvSpPr txBox="1"/>
          <p:nvPr/>
        </p:nvSpPr>
        <p:spPr>
          <a:xfrm>
            <a:off x="4232273" y="4930507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solidFill>
                  <a:schemeClr val="bg1"/>
                </a:solidFill>
                <a:latin typeface="Montserrat" pitchFamily="2" charset="-52"/>
              </a:defRPr>
            </a:lvl1pPr>
          </a:lstStyle>
          <a:p>
            <a:r>
              <a:rPr lang="ru-RU" dirty="0"/>
              <a:t>2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1A719A8D-C0F6-4978-B69F-3019AFB8A0EE}"/>
              </a:ext>
            </a:extLst>
          </p:cNvPr>
          <p:cNvSpPr/>
          <p:nvPr/>
        </p:nvSpPr>
        <p:spPr>
          <a:xfrm>
            <a:off x="6965412" y="3638552"/>
            <a:ext cx="341746" cy="341746"/>
          </a:xfrm>
          <a:prstGeom prst="ellipse">
            <a:avLst/>
          </a:prstGeom>
          <a:solidFill>
            <a:srgbClr val="A73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krobat ExtraBold" panose="00000900000000000000" pitchFamily="50" charset="-5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06F7A64-1B2A-4A10-92E2-BFB0D91D7CCE}"/>
              </a:ext>
            </a:extLst>
          </p:cNvPr>
          <p:cNvSpPr txBox="1"/>
          <p:nvPr/>
        </p:nvSpPr>
        <p:spPr>
          <a:xfrm>
            <a:off x="6983038" y="3638552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solidFill>
                  <a:schemeClr val="bg1"/>
                </a:solidFill>
                <a:latin typeface="Montserrat" pitchFamily="2" charset="-52"/>
              </a:defRPr>
            </a:lvl1pPr>
          </a:lstStyle>
          <a:p>
            <a:r>
              <a:rPr lang="ru-RU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DED98AF-F3BF-406E-8719-85CC48FDBCC9}"/>
              </a:ext>
            </a:extLst>
          </p:cNvPr>
          <p:cNvSpPr txBox="1"/>
          <p:nvPr/>
        </p:nvSpPr>
        <p:spPr>
          <a:xfrm>
            <a:off x="5144649" y="2278259"/>
            <a:ext cx="316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6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B5C256C4-5999-465A-90FE-AC84DB3BCCA5}"/>
              </a:ext>
            </a:extLst>
          </p:cNvPr>
          <p:cNvSpPr/>
          <p:nvPr/>
        </p:nvSpPr>
        <p:spPr>
          <a:xfrm>
            <a:off x="1161402" y="5298356"/>
            <a:ext cx="2601004" cy="498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312782"/>
                </a:solidFill>
                <a:latin typeface="Montserrat" pitchFamily="2" charset="-52"/>
              </a:rPr>
              <a:t>Осваивает образовательную программу СПО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4738D56-46F2-47CF-BA07-DAED08D3DDA1}"/>
              </a:ext>
            </a:extLst>
          </p:cNvPr>
          <p:cNvSpPr txBox="1"/>
          <p:nvPr/>
        </p:nvSpPr>
        <p:spPr>
          <a:xfrm>
            <a:off x="1184423" y="2275515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solidFill>
                  <a:schemeClr val="bg1"/>
                </a:solidFill>
                <a:latin typeface="Montserrat" pitchFamily="2" charset="-52"/>
              </a:defRPr>
            </a:lvl1pPr>
          </a:lstStyle>
          <a:p>
            <a:r>
              <a:rPr lang="ru-RU" dirty="0"/>
              <a:t>5</a:t>
            </a:r>
          </a:p>
        </p:txBody>
      </p:sp>
      <p:sp>
        <p:nvSpPr>
          <p:cNvPr id="40" name="Google Shape;265;p6">
            <a:extLst>
              <a:ext uri="{FF2B5EF4-FFF2-40B4-BE49-F238E27FC236}">
                <a16:creationId xmlns="" xmlns:a16="http://schemas.microsoft.com/office/drawing/2014/main" id="{33D15838-82ED-4D7F-B0F6-632959B0A617}"/>
              </a:ext>
            </a:extLst>
          </p:cNvPr>
          <p:cNvSpPr txBox="1"/>
          <p:nvPr/>
        </p:nvSpPr>
        <p:spPr>
          <a:xfrm>
            <a:off x="5140520" y="2822862"/>
            <a:ext cx="3139381" cy="400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21900" bIns="121900" anchor="ctr" anchorCtr="0">
            <a:noAutofit/>
          </a:bodyPr>
          <a:lstStyle/>
          <a:p>
            <a:pPr marL="342900" indent="-342900">
              <a:lnSpc>
                <a:spcPct val="114000"/>
              </a:lnSpc>
              <a:buClr>
                <a:srgbClr val="000000"/>
              </a:buClr>
              <a:buFont typeface="+mj-lt"/>
              <a:buAutoNum type="arabicPeriod"/>
            </a:pPr>
            <a:endParaRPr lang="ru-RU" sz="1200" b="1" kern="0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14000"/>
              </a:lnSpc>
              <a:buClr>
                <a:srgbClr val="000000"/>
              </a:buClr>
            </a:pPr>
            <a:r>
              <a:rPr lang="ru-RU" sz="1200" b="1" dirty="0">
                <a:solidFill>
                  <a:srgbClr val="A73E8E"/>
                </a:solidFill>
                <a:latin typeface="Montserrat" pitchFamily="2" charset="-52"/>
              </a:rPr>
              <a:t>Сдает теоретический </a:t>
            </a:r>
            <a:br>
              <a:rPr lang="ru-RU" sz="1200" b="1" dirty="0">
                <a:solidFill>
                  <a:srgbClr val="A73E8E"/>
                </a:solidFill>
                <a:latin typeface="Montserrat" pitchFamily="2" charset="-52"/>
              </a:rPr>
            </a:br>
            <a:r>
              <a:rPr lang="ru-RU" sz="1200" b="1" dirty="0">
                <a:solidFill>
                  <a:srgbClr val="A73E8E"/>
                </a:solidFill>
                <a:latin typeface="Montserrat" pitchFamily="2" charset="-52"/>
              </a:rPr>
              <a:t>этап профессионального экзамена НОК (возможно сдать до ГИА или после получения диплома о СПО)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14805C31-80E6-460C-8007-9D883C1963A4}"/>
              </a:ext>
            </a:extLst>
          </p:cNvPr>
          <p:cNvSpPr txBox="1"/>
          <p:nvPr/>
        </p:nvSpPr>
        <p:spPr>
          <a:xfrm>
            <a:off x="4199079" y="5309077"/>
            <a:ext cx="3821146" cy="709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ru-RU" sz="1200" b="1" dirty="0">
                <a:solidFill>
                  <a:srgbClr val="312782"/>
                </a:solidFill>
                <a:latin typeface="Montserrat" pitchFamily="2" charset="-52"/>
              </a:rPr>
              <a:t>В рамках производственной практики знакомится с производственным процессом работодателя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B11FB3FD-8C2F-4F7C-91A5-1A57566E6BA3}"/>
              </a:ext>
            </a:extLst>
          </p:cNvPr>
          <p:cNvSpPr txBox="1"/>
          <p:nvPr/>
        </p:nvSpPr>
        <p:spPr>
          <a:xfrm>
            <a:off x="4279299" y="4009545"/>
            <a:ext cx="3095310" cy="922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  <a:buClr>
                <a:srgbClr val="000000"/>
              </a:buClr>
            </a:pPr>
            <a:r>
              <a:rPr lang="ru-RU" sz="1200" b="1" dirty="0">
                <a:solidFill>
                  <a:srgbClr val="A73E8E"/>
                </a:solidFill>
                <a:latin typeface="Montserrat" pitchFamily="2" charset="-52"/>
              </a:rPr>
              <a:t>Сдает ДЭ / сдает ДЭ, совмещенный с НОК </a:t>
            </a:r>
            <a:br>
              <a:rPr lang="ru-RU" sz="1200" b="1" dirty="0">
                <a:solidFill>
                  <a:srgbClr val="A73E8E"/>
                </a:solidFill>
                <a:latin typeface="Montserrat" pitchFamily="2" charset="-52"/>
              </a:rPr>
            </a:br>
            <a:r>
              <a:rPr lang="ru-RU" sz="1200" b="1" dirty="0">
                <a:solidFill>
                  <a:srgbClr val="A73E8E"/>
                </a:solidFill>
                <a:latin typeface="Montserrat" pitchFamily="2" charset="-52"/>
              </a:rPr>
              <a:t>(в случае необходимости)</a:t>
            </a:r>
          </a:p>
          <a:p>
            <a:pPr algn="r">
              <a:lnSpc>
                <a:spcPct val="114000"/>
              </a:lnSpc>
              <a:buClr>
                <a:srgbClr val="000000"/>
              </a:buClr>
            </a:pPr>
            <a:endParaRPr lang="ru-RU" sz="1200" dirty="0">
              <a:solidFill>
                <a:srgbClr val="A73E8E"/>
              </a:solidFill>
              <a:latin typeface="Akrobat ExtraBold" panose="00000900000000000000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542F806-0CFD-4021-BF81-3EF87A264888}"/>
              </a:ext>
            </a:extLst>
          </p:cNvPr>
          <p:cNvSpPr txBox="1"/>
          <p:nvPr/>
        </p:nvSpPr>
        <p:spPr>
          <a:xfrm>
            <a:off x="3194225" y="3638552"/>
            <a:ext cx="325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solidFill>
                  <a:schemeClr val="bg1"/>
                </a:solidFill>
                <a:latin typeface="Montserrat" pitchFamily="2" charset="-52"/>
              </a:defRPr>
            </a:lvl1pPr>
          </a:lstStyle>
          <a:p>
            <a:r>
              <a:rPr lang="ru-RU" dirty="0"/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F21255F-BDB1-4047-8886-FBFB0EC8F162}"/>
              </a:ext>
            </a:extLst>
          </p:cNvPr>
          <p:cNvSpPr txBox="1"/>
          <p:nvPr/>
        </p:nvSpPr>
        <p:spPr>
          <a:xfrm>
            <a:off x="1142151" y="4035035"/>
            <a:ext cx="2393820" cy="711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  <a:buClr>
                <a:srgbClr val="000000"/>
              </a:buClr>
            </a:pPr>
            <a:r>
              <a:rPr lang="ru-RU" sz="1200" b="1" dirty="0">
                <a:solidFill>
                  <a:srgbClr val="A73E8E"/>
                </a:solidFill>
                <a:latin typeface="Montserrat" pitchFamily="2" charset="-52"/>
              </a:rPr>
              <a:t>Получает диплом </a:t>
            </a:r>
            <a:br>
              <a:rPr lang="ru-RU" sz="1200" b="1" dirty="0">
                <a:solidFill>
                  <a:srgbClr val="A73E8E"/>
                </a:solidFill>
                <a:latin typeface="Montserrat" pitchFamily="2" charset="-52"/>
              </a:rPr>
            </a:br>
            <a:r>
              <a:rPr lang="ru-RU" sz="1200" b="1" dirty="0">
                <a:solidFill>
                  <a:srgbClr val="A73E8E"/>
                </a:solidFill>
                <a:latin typeface="Montserrat" pitchFamily="2" charset="-52"/>
              </a:rPr>
              <a:t>о СПО и ЦПК</a:t>
            </a:r>
          </a:p>
          <a:p>
            <a:pPr algn="r">
              <a:lnSpc>
                <a:spcPct val="114000"/>
              </a:lnSpc>
              <a:buClr>
                <a:srgbClr val="000000"/>
              </a:buClr>
            </a:pPr>
            <a:endParaRPr lang="ru-RU" sz="1200" dirty="0">
              <a:solidFill>
                <a:srgbClr val="A73E8E"/>
              </a:solidFill>
              <a:latin typeface="Akrobat ExtraBold" panose="00000900000000000000" pitchFamily="50" charset="-52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6281A9A-3ACE-41F6-8086-88C2114936BA}"/>
              </a:ext>
            </a:extLst>
          </p:cNvPr>
          <p:cNvSpPr txBox="1"/>
          <p:nvPr/>
        </p:nvSpPr>
        <p:spPr>
          <a:xfrm>
            <a:off x="1178892" y="2640540"/>
            <a:ext cx="3549616" cy="919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200" b="1" dirty="0">
                <a:solidFill>
                  <a:srgbClr val="A73E8E"/>
                </a:solidFill>
                <a:latin typeface="Montserrat" pitchFamily="2" charset="-52"/>
              </a:rPr>
              <a:t>Предоставляет заявление </a:t>
            </a:r>
            <a:br>
              <a:rPr lang="ru-RU" sz="1200" b="1" dirty="0">
                <a:solidFill>
                  <a:srgbClr val="A73E8E"/>
                </a:solidFill>
                <a:latin typeface="Montserrat" pitchFamily="2" charset="-52"/>
              </a:rPr>
            </a:br>
            <a:r>
              <a:rPr lang="ru-RU" sz="1200" b="1" dirty="0">
                <a:solidFill>
                  <a:srgbClr val="A73E8E"/>
                </a:solidFill>
                <a:latin typeface="Montserrat" pitchFamily="2" charset="-52"/>
              </a:rPr>
              <a:t>в ЦОК о признании ДЭ / заявление </a:t>
            </a:r>
            <a:br>
              <a:rPr lang="ru-RU" sz="1200" b="1" dirty="0">
                <a:solidFill>
                  <a:srgbClr val="A73E8E"/>
                </a:solidFill>
                <a:latin typeface="Montserrat" pitchFamily="2" charset="-52"/>
              </a:rPr>
            </a:br>
            <a:r>
              <a:rPr lang="ru-RU" sz="1200" b="1" dirty="0">
                <a:solidFill>
                  <a:srgbClr val="A73E8E"/>
                </a:solidFill>
                <a:latin typeface="Montserrat" pitchFamily="2" charset="-52"/>
              </a:rPr>
              <a:t>о прохождении теоретического этапа профессионального экзамена НОК</a:t>
            </a:r>
          </a:p>
        </p:txBody>
      </p:sp>
      <p:sp>
        <p:nvSpPr>
          <p:cNvPr id="47" name="Овал 46">
            <a:extLst>
              <a:ext uri="{FF2B5EF4-FFF2-40B4-BE49-F238E27FC236}">
                <a16:creationId xmlns="" xmlns:a16="http://schemas.microsoft.com/office/drawing/2014/main" id="{3A7678C2-BF58-4E8F-9871-F1527FB9B499}"/>
              </a:ext>
            </a:extLst>
          </p:cNvPr>
          <p:cNvSpPr/>
          <p:nvPr/>
        </p:nvSpPr>
        <p:spPr>
          <a:xfrm>
            <a:off x="8269290" y="1606867"/>
            <a:ext cx="1744061" cy="1744908"/>
          </a:xfrm>
          <a:prstGeom prst="ellipse">
            <a:avLst/>
          </a:prstGeom>
          <a:solidFill>
            <a:srgbClr val="A73E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krobat ExtraBold" panose="00000900000000000000" pitchFamily="50" charset="-52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FA83CF59-C55D-4FD5-9673-D42CCFB6B762}"/>
              </a:ext>
            </a:extLst>
          </p:cNvPr>
          <p:cNvSpPr/>
          <p:nvPr/>
        </p:nvSpPr>
        <p:spPr>
          <a:xfrm>
            <a:off x="8280857" y="2541676"/>
            <a:ext cx="167080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>
                <a:solidFill>
                  <a:schemeClr val="bg1"/>
                </a:solidFill>
                <a:latin typeface="Montserrat" pitchFamily="2" charset="-52"/>
              </a:rPr>
              <a:t>Получает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>
                <a:solidFill>
                  <a:schemeClr val="bg1"/>
                </a:solidFill>
                <a:latin typeface="Montserrat" pitchFamily="2" charset="-52"/>
              </a:rPr>
              <a:t>свидетельство </a:t>
            </a:r>
            <a:br>
              <a:rPr lang="ru-RU" sz="1000" b="1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000" b="1" dirty="0">
                <a:solidFill>
                  <a:schemeClr val="bg1"/>
                </a:solidFill>
                <a:latin typeface="Montserrat" pitchFamily="2" charset="-52"/>
              </a:rPr>
              <a:t>о квалификации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F9E3F38D-55F4-4A7D-82A9-294C7E0955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609" y="1699984"/>
            <a:ext cx="679742" cy="679742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="" xmlns:a16="http://schemas.microsoft.com/office/drawing/2014/main" id="{420A7ACE-E9B4-4435-AFEA-01FFA4097F74}"/>
              </a:ext>
            </a:extLst>
          </p:cNvPr>
          <p:cNvGrpSpPr/>
          <p:nvPr/>
        </p:nvGrpSpPr>
        <p:grpSpPr>
          <a:xfrm>
            <a:off x="8275716" y="2317829"/>
            <a:ext cx="673112" cy="253926"/>
            <a:chOff x="12500240" y="2570837"/>
            <a:chExt cx="1265612" cy="253926"/>
          </a:xfrm>
        </p:grpSpPr>
        <p:sp>
          <p:nvSpPr>
            <p:cNvPr id="35" name="Равнобедренный треугольник 34">
              <a:extLst>
                <a:ext uri="{FF2B5EF4-FFF2-40B4-BE49-F238E27FC236}">
                  <a16:creationId xmlns="" xmlns:a16="http://schemas.microsoft.com/office/drawing/2014/main" id="{1CBE5B2E-BD19-4830-9E75-FFA1A91B06AC}"/>
                </a:ext>
              </a:extLst>
            </p:cNvPr>
            <p:cNvSpPr/>
            <p:nvPr/>
          </p:nvSpPr>
          <p:spPr>
            <a:xfrm rot="5400000">
              <a:off x="13231142" y="2290053"/>
              <a:ext cx="253926" cy="81549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cxnSp>
          <p:nvCxnSpPr>
            <p:cNvPr id="46" name="Прямая соединительная линия 45">
              <a:extLst>
                <a:ext uri="{FF2B5EF4-FFF2-40B4-BE49-F238E27FC236}">
                  <a16:creationId xmlns="" xmlns:a16="http://schemas.microsoft.com/office/drawing/2014/main" id="{09D49517-006D-47D9-86C7-5CE73E58FCE2}"/>
                </a:ext>
              </a:extLst>
            </p:cNvPr>
            <p:cNvCxnSpPr>
              <a:cxnSpLocks/>
            </p:cNvCxnSpPr>
            <p:nvPr/>
          </p:nvCxnSpPr>
          <p:spPr>
            <a:xfrm>
              <a:off x="12500240" y="2691064"/>
              <a:ext cx="864000" cy="2987"/>
            </a:xfrm>
            <a:prstGeom prst="line">
              <a:avLst/>
            </a:prstGeom>
            <a:ln w="285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Заголовок 1">
            <a:extLst>
              <a:ext uri="{FF2B5EF4-FFF2-40B4-BE49-F238E27FC236}">
                <a16:creationId xmlns="" xmlns:a16="http://schemas.microsoft.com/office/drawing/2014/main" id="{066744B8-73D9-42FA-B25E-2CBDDAF6B6E1}"/>
              </a:ext>
            </a:extLst>
          </p:cNvPr>
          <p:cNvSpPr txBox="1">
            <a:spLocks/>
          </p:cNvSpPr>
          <p:nvPr/>
        </p:nvSpPr>
        <p:spPr>
          <a:xfrm>
            <a:off x="58350" y="1355605"/>
            <a:ext cx="9089836" cy="916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rgbClr val="A73E8E"/>
                </a:solidFill>
                <a:latin typeface="Montserrat" panose="00000500000000000000" pitchFamily="2" charset="-52"/>
              </a:rPr>
              <a:t>Выпускник в мероприятиях </a:t>
            </a:r>
            <a:br>
              <a:rPr lang="ru-RU" sz="2400" b="1" dirty="0">
                <a:solidFill>
                  <a:srgbClr val="A73E8E"/>
                </a:solidFill>
                <a:latin typeface="Montserrat" panose="00000500000000000000" pitchFamily="2" charset="-52"/>
              </a:rPr>
            </a:br>
            <a:r>
              <a:rPr lang="ru-RU" sz="2400" b="1" dirty="0">
                <a:solidFill>
                  <a:srgbClr val="A73E8E"/>
                </a:solidFill>
                <a:latin typeface="Montserrat" panose="00000500000000000000" pitchFamily="2" charset="-52"/>
              </a:rPr>
              <a:t>по признанию ДЭ в системе НОК</a:t>
            </a:r>
          </a:p>
        </p:txBody>
      </p:sp>
      <p:sp>
        <p:nvSpPr>
          <p:cNvPr id="54" name="Подзаголовок 2">
            <a:extLst>
              <a:ext uri="{FF2B5EF4-FFF2-40B4-BE49-F238E27FC236}">
                <a16:creationId xmlns="" xmlns:a16="http://schemas.microsoft.com/office/drawing/2014/main" id="{4F976DD5-8695-4D7B-9DDB-B36C58524E58}"/>
              </a:ext>
            </a:extLst>
          </p:cNvPr>
          <p:cNvSpPr txBox="1">
            <a:spLocks/>
          </p:cNvSpPr>
          <p:nvPr/>
        </p:nvSpPr>
        <p:spPr>
          <a:xfrm>
            <a:off x="509281" y="6959978"/>
            <a:ext cx="3282633" cy="12380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rgbClr val="A73E8E"/>
              </a:solidFill>
              <a:latin typeface="Montserrat" pitchFamily="2" charset="-52"/>
            </a:endParaRPr>
          </a:p>
        </p:txBody>
      </p:sp>
      <p:grpSp>
        <p:nvGrpSpPr>
          <p:cNvPr id="55" name="Группа 54">
            <a:extLst>
              <a:ext uri="{FF2B5EF4-FFF2-40B4-BE49-F238E27FC236}">
                <a16:creationId xmlns="" xmlns:a16="http://schemas.microsoft.com/office/drawing/2014/main" id="{C29188BC-FF28-40BE-A055-AB66C723175D}"/>
              </a:ext>
            </a:extLst>
          </p:cNvPr>
          <p:cNvGrpSpPr/>
          <p:nvPr/>
        </p:nvGrpSpPr>
        <p:grpSpPr>
          <a:xfrm rot="16200000" flipH="1">
            <a:off x="8616705" y="5208774"/>
            <a:ext cx="1629721" cy="1443711"/>
            <a:chOff x="1124458" y="1809648"/>
            <a:chExt cx="1615774" cy="1443711"/>
          </a:xfrm>
        </p:grpSpPr>
        <p:sp>
          <p:nvSpPr>
            <p:cNvPr id="56" name="Дуга 55">
              <a:extLst>
                <a:ext uri="{FF2B5EF4-FFF2-40B4-BE49-F238E27FC236}">
                  <a16:creationId xmlns="" xmlns:a16="http://schemas.microsoft.com/office/drawing/2014/main" id="{38B37E96-2523-4A25-937E-CA51181DE805}"/>
                </a:ext>
              </a:extLst>
            </p:cNvPr>
            <p:cNvSpPr/>
            <p:nvPr/>
          </p:nvSpPr>
          <p:spPr>
            <a:xfrm rot="16361817">
              <a:off x="1253960" y="1767088"/>
              <a:ext cx="1443711" cy="1528832"/>
            </a:xfrm>
            <a:prstGeom prst="arc">
              <a:avLst>
                <a:gd name="adj1" fmla="val 15931671"/>
                <a:gd name="adj2" fmla="val 20956459"/>
              </a:avLst>
            </a:prstGeom>
            <a:ln w="47625" cap="flat" cmpd="sng" algn="ctr">
              <a:solidFill>
                <a:srgbClr val="A73E8E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Равнобедренный треугольник 56">
              <a:extLst>
                <a:ext uri="{FF2B5EF4-FFF2-40B4-BE49-F238E27FC236}">
                  <a16:creationId xmlns="" xmlns:a16="http://schemas.microsoft.com/office/drawing/2014/main" id="{C9D20BC0-A6BA-41F2-9E23-2C16DFF111DB}"/>
                </a:ext>
              </a:extLst>
            </p:cNvPr>
            <p:cNvSpPr/>
            <p:nvPr/>
          </p:nvSpPr>
          <p:spPr>
            <a:xfrm rot="11079409">
              <a:off x="1124458" y="2498589"/>
              <a:ext cx="153690" cy="162787"/>
            </a:xfrm>
            <a:prstGeom prst="triangle">
              <a:avLst/>
            </a:prstGeom>
            <a:solidFill>
              <a:srgbClr val="A73E8E"/>
            </a:solidFill>
            <a:ln>
              <a:solidFill>
                <a:srgbClr val="A73E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7E0BD831-3993-47F5-868E-05A7FECA2139}"/>
              </a:ext>
            </a:extLst>
          </p:cNvPr>
          <p:cNvSpPr txBox="1"/>
          <p:nvPr/>
        </p:nvSpPr>
        <p:spPr>
          <a:xfrm>
            <a:off x="6232326" y="5902016"/>
            <a:ext cx="35019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rgbClr val="A73E8E"/>
                </a:solidFill>
                <a:latin typeface="Montserrat" pitchFamily="2" charset="-52"/>
              </a:rPr>
              <a:t>Проект по признанию демонстрационного экзамена </a:t>
            </a:r>
            <a:br>
              <a:rPr lang="ru-RU" sz="1400" dirty="0">
                <a:solidFill>
                  <a:srgbClr val="A73E8E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srgbClr val="A73E8E"/>
                </a:solidFill>
                <a:latin typeface="Montserrat" pitchFamily="2" charset="-52"/>
              </a:rPr>
              <a:t>в системе независимой </a:t>
            </a:r>
            <a:br>
              <a:rPr lang="ru-RU" sz="1400" dirty="0">
                <a:solidFill>
                  <a:srgbClr val="A73E8E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srgbClr val="A73E8E"/>
                </a:solidFill>
                <a:latin typeface="Montserrat" pitchFamily="2" charset="-52"/>
              </a:rPr>
              <a:t>оценки квалификации</a:t>
            </a: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="" xmlns:a16="http://schemas.microsoft.com/office/drawing/2014/main" id="{6BE95F4F-96B4-4604-8EFC-7959C2B5EB84}"/>
              </a:ext>
            </a:extLst>
          </p:cNvPr>
          <p:cNvSpPr/>
          <p:nvPr/>
        </p:nvSpPr>
        <p:spPr>
          <a:xfrm>
            <a:off x="10350827" y="5164542"/>
            <a:ext cx="908636" cy="913448"/>
          </a:xfrm>
          <a:prstGeom prst="roundRect">
            <a:avLst>
              <a:gd name="adj" fmla="val 9656"/>
            </a:avLst>
          </a:prstGeom>
          <a:solidFill>
            <a:schemeClr val="bg1"/>
          </a:solidFill>
          <a:ln w="38100">
            <a:solidFill>
              <a:srgbClr val="A73E8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D997483A-B6D8-4A7C-8233-D60D8A33DC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152" y="5258276"/>
            <a:ext cx="724045" cy="7240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60889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3043</TotalTime>
  <Words>576</Words>
  <Application>Microsoft Office PowerPoint</Application>
  <PresentationFormat>Произвольный</PresentationFormat>
  <Paragraphs>162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ГАПОУ СО «УрГЗК»</vt:lpstr>
      <vt:lpstr>ПОДГОТОВКА И ПРОВЕДЕНИЕ ГИА</vt:lpstr>
      <vt:lpstr>Примерное содержание программы ГИА  </vt:lpstr>
      <vt:lpstr>ГИА в форме ДЭ </vt:lpstr>
      <vt:lpstr>Комплект оценочной документации 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ФОРУМ СПО</dc:title>
  <dc:creator>Nikolay Muromtsev</dc:creator>
  <cp:lastModifiedBy>User</cp:lastModifiedBy>
  <cp:revision>166</cp:revision>
  <dcterms:created xsi:type="dcterms:W3CDTF">2024-07-09T06:14:06Z</dcterms:created>
  <dcterms:modified xsi:type="dcterms:W3CDTF">2024-12-19T07:38:32Z</dcterms:modified>
</cp:coreProperties>
</file>